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61263" cy="106934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1830" y="48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67095" y="3321886"/>
            <a:ext cx="6427074" cy="2292150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34190" y="6059593"/>
            <a:ext cx="5292884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775CD-2B97-4835-8549-0B5DB9024221}" type="datetimeFigureOut">
              <a:rPr kumimoji="1" lang="ja-JP" altLang="en-US" smtClean="0"/>
              <a:t>2018/6/13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EEA43-0E5C-4647-A38A-E429295843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1737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775CD-2B97-4835-8549-0B5DB9024221}" type="datetimeFigureOut">
              <a:rPr kumimoji="1" lang="ja-JP" altLang="en-US" smtClean="0"/>
              <a:t>2018/6/13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EEA43-0E5C-4647-A38A-E429295843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3532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534133" y="668338"/>
            <a:ext cx="1405923" cy="1422568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12427" y="668338"/>
            <a:ext cx="4095684" cy="1422568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775CD-2B97-4835-8549-0B5DB9024221}" type="datetimeFigureOut">
              <a:rPr kumimoji="1" lang="ja-JP" altLang="en-US" smtClean="0"/>
              <a:t>2018/6/13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EEA43-0E5C-4647-A38A-E429295843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7384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775CD-2B97-4835-8549-0B5DB9024221}" type="datetimeFigureOut">
              <a:rPr kumimoji="1" lang="ja-JP" altLang="en-US" smtClean="0"/>
              <a:t>2018/6/13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EEA43-0E5C-4647-A38A-E429295843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750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7287" y="6871500"/>
            <a:ext cx="6427074" cy="212382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97287" y="4532320"/>
            <a:ext cx="6427074" cy="233918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775CD-2B97-4835-8549-0B5DB9024221}" type="datetimeFigureOut">
              <a:rPr kumimoji="1" lang="ja-JP" altLang="en-US" smtClean="0"/>
              <a:t>2018/6/13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EEA43-0E5C-4647-A38A-E429295843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4930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12428" y="3891210"/>
            <a:ext cx="2750147" cy="11002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188595" y="3891210"/>
            <a:ext cx="2751460" cy="11002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775CD-2B97-4835-8549-0B5DB9024221}" type="datetimeFigureOut">
              <a:rPr kumimoji="1" lang="ja-JP" altLang="en-US" smtClean="0"/>
              <a:t>2018/6/13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EEA43-0E5C-4647-A38A-E429295843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6359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8063" y="2393639"/>
            <a:ext cx="3340871" cy="99755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8063" y="3391194"/>
            <a:ext cx="3340871" cy="61610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775CD-2B97-4835-8549-0B5DB9024221}" type="datetimeFigureOut">
              <a:rPr kumimoji="1" lang="ja-JP" altLang="en-US" smtClean="0"/>
              <a:t>2018/6/13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EEA43-0E5C-4647-A38A-E429295843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9108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775CD-2B97-4835-8549-0B5DB9024221}" type="datetimeFigureOut">
              <a:rPr kumimoji="1" lang="ja-JP" altLang="en-US" smtClean="0"/>
              <a:t>2018/6/13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EEA43-0E5C-4647-A38A-E429295843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9724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775CD-2B97-4835-8549-0B5DB9024221}" type="datetimeFigureOut">
              <a:rPr kumimoji="1" lang="ja-JP" altLang="en-US" smtClean="0"/>
              <a:t>2018/6/13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EEA43-0E5C-4647-A38A-E429295843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1078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4" y="425756"/>
            <a:ext cx="2487603" cy="18119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56244" y="425756"/>
            <a:ext cx="4226956" cy="912652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3" cy="731458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775CD-2B97-4835-8549-0B5DB9024221}" type="datetimeFigureOut">
              <a:rPr kumimoji="1" lang="ja-JP" altLang="en-US" smtClean="0"/>
              <a:t>2018/6/13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EEA43-0E5C-4647-A38A-E429295843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9799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482060" y="8369071"/>
            <a:ext cx="4536758" cy="125498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775CD-2B97-4835-8549-0B5DB9024221}" type="datetimeFigureOut">
              <a:rPr kumimoji="1" lang="ja-JP" altLang="en-US" smtClean="0"/>
              <a:t>2018/6/13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EEA43-0E5C-4647-A38A-E429295843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9440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8063" y="2495127"/>
            <a:ext cx="6805137" cy="70571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78063" y="9911198"/>
            <a:ext cx="1764295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F775CD-2B97-4835-8549-0B5DB9024221}" type="datetimeFigureOut">
              <a:rPr kumimoji="1" lang="ja-JP" altLang="en-US" smtClean="0"/>
              <a:t>2018/6/13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583432" y="9911198"/>
            <a:ext cx="2394400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418905" y="9911198"/>
            <a:ext cx="1764295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6EEA43-0E5C-4647-A38A-E429295843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9250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52239" y="1026220"/>
            <a:ext cx="7056784" cy="4104456"/>
          </a:xfrm>
          <a:ln w="38100" cap="rnd"/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44000" anchor="t">
            <a:normAutofit fontScale="90000"/>
          </a:bodyPr>
          <a:lstStyle/>
          <a:p>
            <a:pPr algn="l"/>
            <a:br>
              <a:rPr lang="en-US" altLang="ja-JP" sz="3600" spc="600" dirty="0">
                <a:latin typeface="ＤＦ平成明朝体W7" pitchFamily="17" charset="-128"/>
                <a:ea typeface="ＤＦ平成明朝体W7" pitchFamily="17" charset="-128"/>
              </a:rPr>
            </a:br>
            <a:br>
              <a:rPr lang="en-US" altLang="ja-JP" dirty="0">
                <a:latin typeface="ＤＦ平成明朝体W7" pitchFamily="17" charset="-128"/>
                <a:ea typeface="ＤＦ平成明朝体W7" pitchFamily="17" charset="-128"/>
              </a:rPr>
            </a:br>
            <a:r>
              <a:rPr lang="ja-JP" altLang="en-US" sz="3600" dirty="0">
                <a:latin typeface="ＤＦ平成明朝体W7" pitchFamily="17" charset="-128"/>
                <a:ea typeface="ＤＦ平成明朝体W7" pitchFamily="17" charset="-128"/>
              </a:rPr>
              <a:t>講  師：国立歴史民俗博物館　館長</a:t>
            </a:r>
            <a:br>
              <a:rPr lang="en-US" altLang="ja-JP" sz="3600" dirty="0">
                <a:latin typeface="ＤＦ平成明朝体W7" pitchFamily="17" charset="-128"/>
                <a:ea typeface="ＤＦ平成明朝体W7" pitchFamily="17" charset="-128"/>
              </a:rPr>
            </a:br>
            <a:r>
              <a:rPr lang="ja-JP" altLang="en-US" sz="3600" dirty="0">
                <a:latin typeface="ＤＦ平成明朝体W7" pitchFamily="17" charset="-128"/>
                <a:ea typeface="ＤＦ平成明朝体W7" pitchFamily="17" charset="-128"/>
              </a:rPr>
              <a:t>　　　　</a:t>
            </a:r>
            <a:r>
              <a:rPr lang="ja-JP" altLang="en-US" sz="4800" b="1" dirty="0">
                <a:latin typeface="ＤＦ平成明朝体W7" pitchFamily="17" charset="-128"/>
                <a:ea typeface="ＤＦ平成明朝体W7" pitchFamily="17" charset="-128"/>
              </a:rPr>
              <a:t>久留島 浩　氏</a:t>
            </a:r>
            <a:br>
              <a:rPr lang="en-US" altLang="ja-JP" sz="3600" dirty="0">
                <a:latin typeface="ＤＦ平成明朝体W7" pitchFamily="17" charset="-128"/>
                <a:ea typeface="ＤＦ平成明朝体W7" pitchFamily="17" charset="-128"/>
              </a:rPr>
            </a:br>
            <a:r>
              <a:rPr lang="ja-JP" altLang="en-US" sz="3600" dirty="0">
                <a:latin typeface="ＤＦ平成明朝体W7" pitchFamily="17" charset="-128"/>
                <a:ea typeface="ＤＦ平成明朝体W7" pitchFamily="17" charset="-128"/>
              </a:rPr>
              <a:t>題　目：「幕末維新の民衆史」</a:t>
            </a:r>
            <a:br>
              <a:rPr lang="en-US" altLang="ja-JP" sz="3600" dirty="0">
                <a:latin typeface="ＤＦ平成明朝体W7" pitchFamily="17" charset="-128"/>
                <a:ea typeface="ＤＦ平成明朝体W7" pitchFamily="17" charset="-128"/>
              </a:rPr>
            </a:br>
            <a:br>
              <a:rPr lang="en-US" altLang="ja-JP" sz="2000" dirty="0">
                <a:latin typeface="ＤＦ平成明朝体W7" pitchFamily="17" charset="-128"/>
                <a:ea typeface="ＤＦ平成明朝体W7" pitchFamily="17" charset="-128"/>
              </a:rPr>
            </a:br>
            <a:r>
              <a:rPr lang="ja-JP" altLang="en-US" sz="2000" dirty="0">
                <a:latin typeface="ＤＦ平成明朝体W7" pitchFamily="17" charset="-128"/>
                <a:ea typeface="ＤＦ平成明朝体W7" pitchFamily="17" charset="-128"/>
              </a:rPr>
              <a:t>日　時：平成３０年９月１５日（土）１４：００～１５：３０</a:t>
            </a:r>
            <a:br>
              <a:rPr lang="en-US" altLang="ja-JP" sz="1800" dirty="0">
                <a:latin typeface="ＤＦ平成明朝体W7" pitchFamily="17" charset="-128"/>
                <a:ea typeface="ＤＦ平成明朝体W7" pitchFamily="17" charset="-128"/>
              </a:rPr>
            </a:br>
            <a:r>
              <a:rPr lang="ja-JP" altLang="en-US" sz="2000" dirty="0">
                <a:latin typeface="ＤＦ平成明朝体W7" pitchFamily="17" charset="-128"/>
                <a:ea typeface="ＤＦ平成明朝体W7" pitchFamily="17" charset="-128"/>
              </a:rPr>
              <a:t>会　場：高知城歴史博物館１階ホール</a:t>
            </a:r>
            <a:br>
              <a:rPr lang="en-US" altLang="ja-JP" sz="2000" dirty="0">
                <a:latin typeface="ＤＦ平成明朝体W7" pitchFamily="17" charset="-128"/>
                <a:ea typeface="ＤＦ平成明朝体W7" pitchFamily="17" charset="-128"/>
              </a:rPr>
            </a:br>
            <a:r>
              <a:rPr lang="ja-JP" altLang="en-US" sz="2000" dirty="0">
                <a:latin typeface="ＤＦ平成明朝体W7" pitchFamily="17" charset="-128"/>
                <a:ea typeface="ＤＦ平成明朝体W7" pitchFamily="17" charset="-128"/>
              </a:rPr>
              <a:t>参加費：無料　／　定　員：９０名</a:t>
            </a:r>
            <a:endParaRPr kumimoji="1" lang="ja-JP" altLang="en-US" sz="2000" dirty="0">
              <a:latin typeface="ＤＦ平成明朝体W7" pitchFamily="17" charset="-128"/>
              <a:ea typeface="ＤＦ平成明朝体W7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52239" y="7620740"/>
            <a:ext cx="7056784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ja-JP" altLang="en-US" sz="2400" b="1" dirty="0">
                <a:latin typeface="ＤＦ平成明朝体W7" pitchFamily="17" charset="-128"/>
                <a:ea typeface="ＤＦ平成明朝体W7" pitchFamily="17" charset="-128"/>
              </a:rPr>
              <a:t>・申し込み方法</a:t>
            </a:r>
            <a:endParaRPr kumimoji="1" lang="en-US" altLang="ja-JP" sz="2400" b="1" dirty="0">
              <a:latin typeface="ＤＦ平成明朝体W7" pitchFamily="17" charset="-128"/>
              <a:ea typeface="ＤＦ平成明朝体W7" pitchFamily="17" charset="-128"/>
            </a:endParaRPr>
          </a:p>
          <a:p>
            <a:pPr algn="just"/>
            <a:r>
              <a:rPr lang="ja-JP" altLang="en-US" dirty="0">
                <a:latin typeface="ＤＦ平成明朝体W7" pitchFamily="17" charset="-128"/>
                <a:ea typeface="ＤＦ平成明朝体W7" pitchFamily="17" charset="-128"/>
              </a:rPr>
              <a:t>当館（下記連絡先）に</a:t>
            </a:r>
            <a:r>
              <a:rPr lang="ja-JP" altLang="en-US" sz="2200" b="1" dirty="0">
                <a:latin typeface="ＤＦ平成明朝体W7" pitchFamily="17" charset="-128"/>
                <a:ea typeface="ＤＦ平成明朝体W7" pitchFamily="17" charset="-128"/>
              </a:rPr>
              <a:t>９月１日（土）</a:t>
            </a:r>
            <a:r>
              <a:rPr lang="ja-JP" altLang="en-US" dirty="0">
                <a:latin typeface="ＤＦ平成明朝体W7" pitchFamily="17" charset="-128"/>
                <a:ea typeface="ＤＦ平成明朝体W7" pitchFamily="17" charset="-128"/>
              </a:rPr>
              <a:t>までに電話・ＦＡＸ・ハガキ、または当館１階受付に直接のいずれかでお申し込みください。ＦＡＸ・ハガキの場合は、「幕末維新６講座・第５回」と明記の上、氏名・郵便番号・住所・電話番号をお知らせください。</a:t>
            </a:r>
            <a:endParaRPr lang="en-US" altLang="ja-JP" dirty="0">
              <a:latin typeface="ＤＦ平成明朝体W7" pitchFamily="17" charset="-128"/>
              <a:ea typeface="ＤＦ平成明朝体W7" pitchFamily="17" charset="-128"/>
            </a:endParaRPr>
          </a:p>
          <a:p>
            <a:pPr algn="just"/>
            <a:r>
              <a:rPr lang="ja-JP" altLang="en-US" dirty="0">
                <a:latin typeface="ＤＦ平成明朝体W7" pitchFamily="17" charset="-128"/>
                <a:ea typeface="ＤＦ平成明朝体W7" pitchFamily="17" charset="-128"/>
              </a:rPr>
              <a:t>応募者多数の場合は抽選とさせていただきます。参加者の発表は、整理券の発送（９月６日（木）発送予定）をもって代えさせていただきます。</a:t>
            </a:r>
            <a:endParaRPr lang="en-US" altLang="ja-JP" dirty="0">
              <a:latin typeface="ＤＦ平成明朝体W7" pitchFamily="17" charset="-128"/>
              <a:ea typeface="ＤＦ平成明朝体W7" pitchFamily="17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52239" y="1027961"/>
            <a:ext cx="70567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dirty="0">
                <a:latin typeface="ＤＦ平成明朝体W7" pitchFamily="17" charset="-128"/>
                <a:ea typeface="ＤＦ平成明朝体W7" pitchFamily="17" charset="-128"/>
              </a:rPr>
              <a:t>「</a:t>
            </a:r>
            <a:r>
              <a:rPr kumimoji="1" lang="ja-JP" altLang="en-US" sz="3600" dirty="0">
                <a:latin typeface="ＤＦ平成明朝体W7" pitchFamily="17" charset="-128"/>
                <a:ea typeface="ＤＦ平成明朝体W7" pitchFamily="17" charset="-128"/>
              </a:rPr>
              <a:t>幕末維新６講座」</a:t>
            </a:r>
          </a:p>
        </p:txBody>
      </p:sp>
      <p:sp>
        <p:nvSpPr>
          <p:cNvPr id="6" name="正方形/長方形 5"/>
          <p:cNvSpPr/>
          <p:nvPr/>
        </p:nvSpPr>
        <p:spPr>
          <a:xfrm rot="20915551">
            <a:off x="485940" y="1324442"/>
            <a:ext cx="1386154" cy="505797"/>
          </a:xfrm>
          <a:prstGeom prst="rect">
            <a:avLst/>
          </a:prstGeom>
          <a:ln w="12700"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36000" tIns="36000" rIns="36000" bIns="36000" rtlCol="0" anchor="t"/>
          <a:lstStyle/>
          <a:p>
            <a:pPr algn="ctr"/>
            <a:r>
              <a:rPr kumimoji="1" lang="ja-JP" altLang="en-US" sz="2800" dirty="0">
                <a:latin typeface="ＤＦ平成明朝体W7" pitchFamily="17" charset="-128"/>
                <a:ea typeface="ＤＦ平成明朝体W7" pitchFamily="17" charset="-128"/>
              </a:rPr>
              <a:t>第５回</a:t>
            </a:r>
          </a:p>
        </p:txBody>
      </p:sp>
      <p:sp>
        <p:nvSpPr>
          <p:cNvPr id="7" name="角丸四角形 6"/>
          <p:cNvSpPr/>
          <p:nvPr/>
        </p:nvSpPr>
        <p:spPr>
          <a:xfrm>
            <a:off x="180231" y="5274691"/>
            <a:ext cx="7200800" cy="2258963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36000" tIns="36000" rIns="36000" bIns="36000" rtlCol="0" anchor="t"/>
          <a:lstStyle/>
          <a:p>
            <a:r>
              <a:rPr kumimoji="1" lang="ja-JP" altLang="en-US" dirty="0">
                <a:latin typeface="ＤＦ平成明朝体W7" pitchFamily="17" charset="-128"/>
                <a:ea typeface="ＤＦ平成明朝体W7" pitchFamily="17" charset="-128"/>
              </a:rPr>
              <a:t>・講師紹介／久留島</a:t>
            </a:r>
            <a:r>
              <a:rPr lang="ja-JP" altLang="en-US" dirty="0">
                <a:latin typeface="ＤＦ平成明朝体W7" pitchFamily="17" charset="-128"/>
                <a:ea typeface="ＤＦ平成明朝体W7" pitchFamily="17" charset="-128"/>
              </a:rPr>
              <a:t> 浩</a:t>
            </a:r>
            <a:r>
              <a:rPr kumimoji="1" lang="ja-JP" altLang="en-US" dirty="0">
                <a:latin typeface="ＤＦ平成明朝体W7" pitchFamily="17" charset="-128"/>
                <a:ea typeface="ＤＦ平成明朝体W7" pitchFamily="17" charset="-128"/>
              </a:rPr>
              <a:t>（クルシマ　ヒロシ）</a:t>
            </a:r>
            <a:endParaRPr kumimoji="1" lang="en-US" altLang="ja-JP" dirty="0">
              <a:latin typeface="ＤＦ平成明朝体W7" pitchFamily="17" charset="-128"/>
              <a:ea typeface="ＤＦ平成明朝体W7" pitchFamily="17" charset="-128"/>
            </a:endParaRPr>
          </a:p>
          <a:p>
            <a:r>
              <a:rPr lang="ja-JP" altLang="en-US" sz="1400" dirty="0">
                <a:latin typeface="ＤＦ平成明朝体W7" pitchFamily="17" charset="-128"/>
                <a:ea typeface="ＤＦ平成明朝体W7" pitchFamily="17" charset="-128"/>
              </a:rPr>
              <a:t>１９５４年に広島県で生まれ、岡山県で育つ。１９８３年、東京大学文学部助手、その後、千葉大学教育学部講師を経て、千葉大学教育学部助教授。１９９８年に国立歴史民俗博物館歴史研究部助教授となり、２００３年に同教授。２０１４年に館長就任。</a:t>
            </a:r>
            <a:endParaRPr lang="en-US" altLang="ja-JP" sz="1400" dirty="0">
              <a:latin typeface="ＤＦ平成明朝体W7" pitchFamily="17" charset="-128"/>
              <a:ea typeface="ＤＦ平成明朝体W7" pitchFamily="17" charset="-128"/>
            </a:endParaRPr>
          </a:p>
          <a:p>
            <a:r>
              <a:rPr lang="ja-JP" altLang="en-US" sz="1400" dirty="0">
                <a:latin typeface="ＤＦ平成明朝体W7" pitchFamily="17" charset="-128"/>
                <a:ea typeface="ＤＦ平成明朝体W7" pitchFamily="17" charset="-128"/>
              </a:rPr>
              <a:t>専門は日本近世史。著書・編著に</a:t>
            </a:r>
            <a:r>
              <a:rPr lang="en-US" altLang="ja-JP" sz="1400" dirty="0">
                <a:latin typeface="ＤＦ平成明朝体W7" pitchFamily="17" charset="-128"/>
                <a:ea typeface="ＤＦ平成明朝体W7" pitchFamily="17" charset="-128"/>
              </a:rPr>
              <a:t>『</a:t>
            </a:r>
            <a:r>
              <a:rPr lang="ja-JP" altLang="en-US" sz="1400" dirty="0">
                <a:latin typeface="ＤＦ平成明朝体W7" pitchFamily="17" charset="-128"/>
                <a:ea typeface="ＤＦ平成明朝体W7" pitchFamily="17" charset="-128"/>
              </a:rPr>
              <a:t>支配をささえる人々</a:t>
            </a:r>
            <a:r>
              <a:rPr lang="en-US" altLang="ja-JP" sz="1400" dirty="0">
                <a:latin typeface="ＤＦ平成明朝体W7" pitchFamily="17" charset="-128"/>
                <a:ea typeface="ＤＦ平成明朝体W7" pitchFamily="17" charset="-128"/>
              </a:rPr>
              <a:t>』</a:t>
            </a:r>
            <a:r>
              <a:rPr lang="ja-JP" altLang="en-US" sz="1400" dirty="0">
                <a:latin typeface="ＤＦ平成明朝体W7" pitchFamily="17" charset="-128"/>
                <a:ea typeface="ＤＦ平成明朝体W7" pitchFamily="17" charset="-128"/>
              </a:rPr>
              <a:t>（吉川弘文館・２０００年）、</a:t>
            </a:r>
            <a:r>
              <a:rPr lang="en-US" altLang="ja-JP" sz="1400" dirty="0">
                <a:latin typeface="ＤＦ平成明朝体W7" pitchFamily="17" charset="-128"/>
                <a:ea typeface="ＤＦ平成明朝体W7" pitchFamily="17" charset="-128"/>
              </a:rPr>
              <a:t>『</a:t>
            </a:r>
            <a:r>
              <a:rPr lang="ja-JP" altLang="en-US" sz="1400" dirty="0">
                <a:latin typeface="ＤＦ平成明朝体W7" pitchFamily="17" charset="-128"/>
                <a:ea typeface="ＤＦ平成明朝体W7" pitchFamily="17" charset="-128"/>
              </a:rPr>
              <a:t>近世幕領の行政と組合村</a:t>
            </a:r>
            <a:r>
              <a:rPr lang="en-US" altLang="ja-JP" sz="1400" dirty="0">
                <a:latin typeface="ＤＦ平成明朝体W7" pitchFamily="17" charset="-128"/>
                <a:ea typeface="ＤＦ平成明朝体W7" pitchFamily="17" charset="-128"/>
              </a:rPr>
              <a:t>』</a:t>
            </a:r>
            <a:r>
              <a:rPr lang="ja-JP" altLang="en-US" sz="1400" dirty="0">
                <a:latin typeface="ＤＦ平成明朝体W7" pitchFamily="17" charset="-128"/>
                <a:ea typeface="ＤＦ平成明朝体W7" pitchFamily="17" charset="-128"/>
              </a:rPr>
              <a:t>（東京大学出版会・２００２年）、</a:t>
            </a:r>
            <a:r>
              <a:rPr lang="en-US" altLang="ja-JP" sz="1400" dirty="0">
                <a:latin typeface="ＤＦ平成明朝体W7" pitchFamily="17" charset="-128"/>
                <a:ea typeface="ＤＦ平成明朝体W7" pitchFamily="17" charset="-128"/>
              </a:rPr>
              <a:t>『</a:t>
            </a:r>
            <a:r>
              <a:rPr lang="ja-JP" altLang="en-US" sz="1400" dirty="0">
                <a:latin typeface="ＤＦ平成明朝体W7" pitchFamily="17" charset="-128"/>
                <a:ea typeface="ＤＦ平成明朝体W7" pitchFamily="17" charset="-128"/>
              </a:rPr>
              <a:t>歴史展示とは何か－歴博フォーラム　歴史系博物館の現在・未来</a:t>
            </a:r>
            <a:r>
              <a:rPr lang="en-US" altLang="ja-JP" sz="1400" dirty="0">
                <a:latin typeface="ＤＦ平成明朝体W7" pitchFamily="17" charset="-128"/>
                <a:ea typeface="ＤＦ平成明朝体W7" pitchFamily="17" charset="-128"/>
              </a:rPr>
              <a:t>』</a:t>
            </a:r>
            <a:r>
              <a:rPr lang="ja-JP" altLang="en-US" sz="1400" dirty="0">
                <a:latin typeface="ＤＦ平成明朝体W7" pitchFamily="17" charset="-128"/>
                <a:ea typeface="ＤＦ平成明朝体W7" pitchFamily="17" charset="-128"/>
              </a:rPr>
              <a:t>（アム・プロモーション・２００３年）、</a:t>
            </a:r>
            <a:r>
              <a:rPr lang="en-US" altLang="ja-JP" sz="1400" dirty="0">
                <a:latin typeface="ＤＦ平成明朝体W7" pitchFamily="17" charset="-128"/>
                <a:ea typeface="ＤＦ平成明朝体W7" pitchFamily="17" charset="-128"/>
              </a:rPr>
              <a:t>『</a:t>
            </a:r>
            <a:r>
              <a:rPr lang="ja-JP" altLang="en-US" sz="1400" dirty="0">
                <a:latin typeface="ＤＦ平成明朝体W7" pitchFamily="17" charset="-128"/>
                <a:ea typeface="ＤＦ平成明朝体W7" pitchFamily="17" charset="-128"/>
              </a:rPr>
              <a:t>国民国家の比較史</a:t>
            </a:r>
            <a:r>
              <a:rPr lang="en-US" altLang="ja-JP" sz="1400" dirty="0">
                <a:latin typeface="ＤＦ平成明朝体W7" pitchFamily="17" charset="-128"/>
                <a:ea typeface="ＤＦ平成明朝体W7" pitchFamily="17" charset="-128"/>
              </a:rPr>
              <a:t>』</a:t>
            </a:r>
            <a:r>
              <a:rPr lang="ja-JP" altLang="en-US" sz="1400" dirty="0">
                <a:latin typeface="ＤＦ平成明朝体W7" pitchFamily="17" charset="-128"/>
                <a:ea typeface="ＤＦ平成明朝体W7" pitchFamily="17" charset="-128"/>
              </a:rPr>
              <a:t>（有志舎・２０１０年）、</a:t>
            </a:r>
            <a:r>
              <a:rPr lang="en-US" altLang="ja-JP" sz="1400" dirty="0">
                <a:latin typeface="ＤＦ平成明朝体W7" pitchFamily="17" charset="-128"/>
                <a:ea typeface="ＤＦ平成明朝体W7" pitchFamily="17" charset="-128"/>
              </a:rPr>
              <a:t>『</a:t>
            </a:r>
            <a:r>
              <a:rPr lang="ja-JP" altLang="en-US" sz="1400" dirty="0">
                <a:latin typeface="ＤＦ平成明朝体W7" pitchFamily="17" charset="-128"/>
                <a:ea typeface="ＤＦ平成明朝体W7" pitchFamily="17" charset="-128"/>
              </a:rPr>
              <a:t>描かれた行列</a:t>
            </a:r>
            <a:r>
              <a:rPr lang="en-US" altLang="ja-JP" sz="1400" dirty="0">
                <a:latin typeface="ＤＦ平成明朝体W7" pitchFamily="17" charset="-128"/>
                <a:ea typeface="ＤＦ平成明朝体W7" pitchFamily="17" charset="-128"/>
              </a:rPr>
              <a:t>:</a:t>
            </a:r>
            <a:r>
              <a:rPr lang="ja-JP" altLang="en-US" sz="1400" dirty="0">
                <a:latin typeface="ＤＦ平成明朝体W7" pitchFamily="17" charset="-128"/>
                <a:ea typeface="ＤＦ平成明朝体W7" pitchFamily="17" charset="-128"/>
              </a:rPr>
              <a:t>武士・異国・祭礼</a:t>
            </a:r>
            <a:r>
              <a:rPr lang="en-US" altLang="ja-JP" sz="1400" dirty="0">
                <a:latin typeface="ＤＦ平成明朝体W7" pitchFamily="17" charset="-128"/>
                <a:ea typeface="ＤＦ平成明朝体W7" pitchFamily="17" charset="-128"/>
              </a:rPr>
              <a:t>』</a:t>
            </a:r>
            <a:r>
              <a:rPr lang="ja-JP" altLang="en-US" sz="1400" dirty="0">
                <a:latin typeface="ＤＦ平成明朝体W7" pitchFamily="17" charset="-128"/>
                <a:ea typeface="ＤＦ平成明朝体W7" pitchFamily="17" charset="-128"/>
              </a:rPr>
              <a:t>（</a:t>
            </a:r>
            <a:r>
              <a:rPr lang="zh-CN" altLang="en-US" sz="1400" dirty="0">
                <a:latin typeface="ＤＦ平成明朝体W7" pitchFamily="17" charset="-128"/>
                <a:ea typeface="ＤＦ平成明朝体W7" pitchFamily="17" charset="-128"/>
              </a:rPr>
              <a:t>東京大学出版会</a:t>
            </a:r>
            <a:r>
              <a:rPr lang="ja-JP" altLang="en-US" sz="1400" dirty="0">
                <a:latin typeface="ＤＦ平成明朝体W7" pitchFamily="17" charset="-128"/>
                <a:ea typeface="ＤＦ平成明朝体W7" pitchFamily="17" charset="-128"/>
              </a:rPr>
              <a:t>・２０１５年）など、ほか論文多数。</a:t>
            </a:r>
            <a:endParaRPr kumimoji="1" lang="ja-JP" altLang="en-US" sz="2400" dirty="0">
              <a:latin typeface="ＤＦ平成明朝体W7" pitchFamily="17" charset="-128"/>
              <a:ea typeface="ＤＦ平成明朝体W7" pitchFamily="17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908423" y="9823970"/>
            <a:ext cx="55446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b="1" dirty="0">
                <a:latin typeface="ＤＨＰ平成明朝体W7" pitchFamily="18" charset="-128"/>
                <a:ea typeface="ＤＨＰ平成明朝体W7" pitchFamily="18" charset="-128"/>
              </a:rPr>
              <a:t>主催・問い合わせ　高知県立高知城歴史博物館</a:t>
            </a:r>
            <a:endParaRPr kumimoji="1" lang="en-US" altLang="ja-JP" b="1" dirty="0">
              <a:latin typeface="ＤＨＰ平成明朝体W7" pitchFamily="18" charset="-128"/>
              <a:ea typeface="ＤＨＰ平成明朝体W7" pitchFamily="18" charset="-128"/>
            </a:endParaRPr>
          </a:p>
          <a:p>
            <a:pPr algn="r"/>
            <a:r>
              <a:rPr lang="ja-JP" altLang="en-US" sz="1200" dirty="0">
                <a:latin typeface="ＤＨＰ平成明朝体W7" pitchFamily="18" charset="-128"/>
                <a:ea typeface="ＤＨＰ平成明朝体W7" pitchFamily="18" charset="-128"/>
              </a:rPr>
              <a:t>〒７８０－０８４２　高知県高知市追手筋２－７－５</a:t>
            </a:r>
            <a:endParaRPr lang="en-US" altLang="ja-JP" sz="1200" dirty="0">
              <a:latin typeface="ＤＨＰ平成明朝体W7" pitchFamily="18" charset="-128"/>
              <a:ea typeface="ＤＨＰ平成明朝体W7" pitchFamily="18" charset="-128"/>
            </a:endParaRPr>
          </a:p>
          <a:p>
            <a:pPr algn="r"/>
            <a:r>
              <a:rPr kumimoji="1" lang="en-US" altLang="ja-JP" sz="1200" dirty="0">
                <a:latin typeface="ＤＨＰ平成明朝体W7" pitchFamily="18" charset="-128"/>
                <a:ea typeface="ＤＨＰ平成明朝体W7" pitchFamily="18" charset="-128"/>
              </a:rPr>
              <a:t>TEL</a:t>
            </a:r>
            <a:r>
              <a:rPr kumimoji="1" lang="ja-JP" altLang="en-US" sz="1200" dirty="0">
                <a:latin typeface="ＤＨＰ平成明朝体W7" pitchFamily="18" charset="-128"/>
                <a:ea typeface="ＤＨＰ平成明朝体W7" pitchFamily="18" charset="-128"/>
              </a:rPr>
              <a:t>　０８８－８７１－１６００　　ＦＡＸ　０８８－８７１－１６１９</a:t>
            </a:r>
            <a:endParaRPr kumimoji="1" lang="en-US" altLang="ja-JP" sz="1200" dirty="0">
              <a:latin typeface="ＤＨＰ平成明朝体W7" pitchFamily="18" charset="-128"/>
              <a:ea typeface="ＤＨＰ平成明朝体W7" pitchFamily="18" charset="-128"/>
            </a:endParaRPr>
          </a:p>
          <a:p>
            <a:pPr algn="r"/>
            <a:r>
              <a:rPr lang="en-US" altLang="ja-JP" sz="1200" dirty="0">
                <a:latin typeface="ＤＨＰ平成明朝体W7" pitchFamily="18" charset="-128"/>
                <a:ea typeface="ＤＨＰ平成明朝体W7" pitchFamily="18" charset="-128"/>
              </a:rPr>
              <a:t>http://kochi-johaku.jp</a:t>
            </a:r>
            <a:endParaRPr kumimoji="1" lang="ja-JP" altLang="en-US" sz="1200" dirty="0">
              <a:latin typeface="ＤＨＰ平成明朝体W7" pitchFamily="18" charset="-128"/>
              <a:ea typeface="ＤＨＰ平成明朝体W7" pitchFamily="18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2695583" y="8010996"/>
            <a:ext cx="1836000" cy="3600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36000" tIns="36000" rIns="36000" bIns="36000" rtlCol="0" anchor="t"/>
          <a:lstStyle/>
          <a:p>
            <a:pPr algn="ctr"/>
            <a:endParaRPr kumimoji="1" lang="ja-JP" altLang="en-US" sz="3200" dirty="0">
              <a:latin typeface="ＤＦ平成明朝体W7" pitchFamily="17" charset="-128"/>
              <a:ea typeface="ＤＦ平成明朝体W7" pitchFamily="17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6643" y="23114"/>
            <a:ext cx="4047977" cy="859090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409" y="30666"/>
            <a:ext cx="1410974" cy="923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2347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/>
      </a:spPr>
      <a:bodyPr lIns="36000" tIns="36000" rIns="36000" bIns="36000" rtlCol="0" anchor="t"/>
      <a:lstStyle>
        <a:defPPr algn="ctr">
          <a:defRPr kumimoji="1" sz="3200" dirty="0" smtClean="0">
            <a:latin typeface="ＤＦ平成明朝体W7" pitchFamily="17" charset="-128"/>
            <a:ea typeface="ＤＦ平成明朝体W7" pitchFamily="17" charset="-128"/>
          </a:defRPr>
        </a:defPPr>
      </a:lstStyle>
      <a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722</TotalTime>
  <Words>119</Words>
  <Application>Microsoft Office PowerPoint</Application>
  <PresentationFormat>ユーザー設定</PresentationFormat>
  <Paragraphs>13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ＤＦ平成明朝体W7</vt:lpstr>
      <vt:lpstr>ＤＨＰ平成明朝体W7</vt:lpstr>
      <vt:lpstr>ＭＳ Ｐゴシック</vt:lpstr>
      <vt:lpstr>Arial</vt:lpstr>
      <vt:lpstr>Calibri</vt:lpstr>
      <vt:lpstr>Office ​​テーマ</vt:lpstr>
      <vt:lpstr>  講  師：国立歴史民俗博物館　館長 　　　　久留島 浩　氏 題　目：「幕末維新の民衆史」  日　時：平成３０年９月１５日（土）１４：００～１５：３０ 会　場：高知城歴史博物館１階ホール 参加費：無料　／　定　員：９０名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FJ-USER</dc:creator>
  <cp:lastModifiedBy>高知城歴史博物館</cp:lastModifiedBy>
  <cp:revision>62</cp:revision>
  <cp:lastPrinted>2017-08-31T03:53:10Z</cp:lastPrinted>
  <dcterms:created xsi:type="dcterms:W3CDTF">2017-04-02T01:49:16Z</dcterms:created>
  <dcterms:modified xsi:type="dcterms:W3CDTF">2018-06-13T08:23:50Z</dcterms:modified>
</cp:coreProperties>
</file>