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p:restoredTop sz="96548" autoAdjust="0"/>
  </p:normalViewPr>
  <p:slideViewPr>
    <p:cSldViewPr snapToGrid="0">
      <p:cViewPr>
        <p:scale>
          <a:sx n="100" d="100"/>
          <a:sy n="100" d="100"/>
        </p:scale>
        <p:origin x="804" y="-329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2021/12/8</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2021/12/8</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2021/12/8</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37968"/>
            <a:ext cx="6450137" cy="708385"/>
            <a:chOff x="205684" y="2036963"/>
            <a:chExt cx="6450137" cy="894490"/>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70303" y="2036963"/>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21" name="テキスト ボックス 58"/>
            <p:cNvSpPr txBox="1"/>
            <p:nvPr/>
          </p:nvSpPr>
          <p:spPr>
            <a:xfrm>
              <a:off x="1650016" y="2196658"/>
              <a:ext cx="4948711" cy="388635"/>
            </a:xfrm>
            <a:prstGeom prst="rect">
              <a:avLst/>
            </a:prstGeom>
            <a:noFill/>
            <a:ln>
              <a:noFill/>
            </a:ln>
          </p:spPr>
          <p:txBody>
            <a:bodyPr wrap="square" rtlCol="0" anchor="ctr" anchorCtr="0">
              <a:spAutoFit/>
            </a:bodyPr>
            <a:lstStyle/>
            <a:p>
              <a:pPr>
                <a:lnSpc>
                  <a:spcPts val="1600"/>
                </a:lnSpc>
              </a:pPr>
              <a:r>
                <a:rPr kumimoji="1" lang="ja-JP" altLang="en-US" sz="1600" dirty="0" smtClean="0">
                  <a:latin typeface="メイリオ" panose="020B0604030504040204" pitchFamily="50" charset="-128"/>
                  <a:ea typeface="メイリオ" panose="020B0604030504040204" pitchFamily="50" charset="-128"/>
                </a:rPr>
                <a:t>令和</a:t>
              </a:r>
              <a:r>
                <a:rPr kumimoji="1" lang="en-US" altLang="ja-JP" sz="1600" dirty="0" smtClean="0">
                  <a:latin typeface="メイリオ" panose="020B0604030504040204" pitchFamily="50" charset="-128"/>
                  <a:ea typeface="メイリオ" panose="020B0604030504040204" pitchFamily="50" charset="-128"/>
                </a:rPr>
                <a:t>3</a:t>
              </a:r>
              <a:r>
                <a:rPr kumimoji="1" lang="ja-JP" altLang="en-US" sz="1600" dirty="0" smtClean="0">
                  <a:latin typeface="メイリオ" panose="020B0604030504040204" pitchFamily="50" charset="-128"/>
                  <a:ea typeface="メイリオ" panose="020B0604030504040204" pitchFamily="50" charset="-128"/>
                </a:rPr>
                <a:t>年</a:t>
              </a:r>
              <a:r>
                <a:rPr kumimoji="1" lang="en-US" altLang="ja-JP" sz="1600" dirty="0" smtClean="0">
                  <a:latin typeface="メイリオ" panose="020B0604030504040204" pitchFamily="50" charset="-128"/>
                  <a:ea typeface="メイリオ" panose="020B0604030504040204" pitchFamily="50" charset="-128"/>
                </a:rPr>
                <a:t>12</a:t>
              </a:r>
              <a:r>
                <a:rPr kumimoji="1" lang="ja-JP" altLang="en-US" sz="1600" dirty="0" smtClean="0">
                  <a:latin typeface="メイリオ" panose="020B0604030504040204" pitchFamily="50" charset="-128"/>
                  <a:ea typeface="メイリオ" panose="020B0604030504040204" pitchFamily="50" charset="-128"/>
                </a:rPr>
                <a:t>月</a:t>
              </a:r>
              <a:r>
                <a:rPr kumimoji="1" lang="en-US" altLang="ja-JP" sz="1600" dirty="0" smtClean="0">
                  <a:latin typeface="メイリオ" panose="020B0604030504040204" pitchFamily="50" charset="-128"/>
                  <a:ea typeface="メイリオ" panose="020B0604030504040204" pitchFamily="50" charset="-128"/>
                </a:rPr>
                <a:t>11</a:t>
              </a:r>
              <a:r>
                <a:rPr kumimoji="1" lang="ja-JP" altLang="en-US" sz="1600" dirty="0" smtClean="0">
                  <a:latin typeface="メイリオ" panose="020B0604030504040204" pitchFamily="50" charset="-128"/>
                  <a:ea typeface="メイリオ" panose="020B0604030504040204" pitchFamily="50" charset="-128"/>
                </a:rPr>
                <a:t>日</a:t>
              </a:r>
              <a:r>
                <a:rPr kumimoji="1" lang="ja-JP" altLang="en-US" sz="1600" dirty="0" smtClean="0">
                  <a:latin typeface="メイリオ" panose="020B0604030504040204" pitchFamily="50" charset="-128"/>
                  <a:ea typeface="メイリオ" panose="020B0604030504040204" pitchFamily="50" charset="-128"/>
                </a:rPr>
                <a:t>　１０：００～１１：３０</a:t>
              </a:r>
              <a:endParaRPr kumimoji="1" lang="en-US" altLang="ja-JP" sz="1600" dirty="0">
                <a:latin typeface="メイリオ" panose="020B0604030504040204" pitchFamily="50" charset="-128"/>
                <a:ea typeface="メイリオ" panose="020B0604030504040204" pitchFamily="50" charset="-128"/>
              </a:endParaRPr>
            </a:p>
          </p:txBody>
        </p:sp>
      </p:grpSp>
      <p:grpSp>
        <p:nvGrpSpPr>
          <p:cNvPr id="1130" name="グループ化 109"/>
          <p:cNvGrpSpPr/>
          <p:nvPr/>
        </p:nvGrpSpPr>
        <p:grpSpPr>
          <a:xfrm>
            <a:off x="180208" y="2014737"/>
            <a:ext cx="6458043" cy="783833"/>
            <a:chOff x="185556" y="3407741"/>
            <a:chExt cx="6458043" cy="888088"/>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88510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42" name="グループ化 124"/>
          <p:cNvGrpSpPr/>
          <p:nvPr/>
        </p:nvGrpSpPr>
        <p:grpSpPr>
          <a:xfrm>
            <a:off x="166000" y="5549224"/>
            <a:ext cx="6416095" cy="479641"/>
            <a:chOff x="205683" y="9242148"/>
            <a:chExt cx="6416095" cy="559771"/>
          </a:xfrm>
        </p:grpSpPr>
        <p:grpSp>
          <p:nvGrpSpPr>
            <p:cNvPr id="1143" name="グループ化 125"/>
            <p:cNvGrpSpPr/>
            <p:nvPr/>
          </p:nvGrpSpPr>
          <p:grpSpPr>
            <a:xfrm>
              <a:off x="205683" y="9242148"/>
              <a:ext cx="6416095" cy="559771"/>
              <a:chOff x="185556" y="3399045"/>
              <a:chExt cx="6416095"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46"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2" name="グループ化 83"/>
          <p:cNvGrpSpPr/>
          <p:nvPr/>
        </p:nvGrpSpPr>
        <p:grpSpPr>
          <a:xfrm>
            <a:off x="200868" y="8398361"/>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58081" y="3410723"/>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65" name="グループ化 150"/>
          <p:cNvGrpSpPr/>
          <p:nvPr/>
        </p:nvGrpSpPr>
        <p:grpSpPr>
          <a:xfrm>
            <a:off x="172600" y="4040571"/>
            <a:ext cx="6458043" cy="418152"/>
            <a:chOff x="185556" y="3407739"/>
            <a:chExt cx="6458043" cy="579527"/>
          </a:xfrm>
        </p:grpSpPr>
        <p:sp>
          <p:nvSpPr>
            <p:cNvPr id="1166" name="角丸四角形 151"/>
            <p:cNvSpPr/>
            <p:nvPr/>
          </p:nvSpPr>
          <p:spPr>
            <a:xfrm>
              <a:off x="185556" y="3407739"/>
              <a:ext cx="1355487" cy="579527"/>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cxnSpLocks/>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人（事前申込）</a:t>
              </a:r>
              <a:endParaRPr kumimoji="1" lang="en-US" altLang="ja-JP" sz="1200" b="1" dirty="0">
                <a:latin typeface="メイリオ" panose="020B0604030504040204" pitchFamily="50" charset="-128"/>
                <a:ea typeface="メイリオ" panose="020B0604030504040204" pitchFamily="50" charset="-128"/>
              </a:endParaRPr>
            </a:p>
          </p:txBody>
        </p:sp>
      </p:grpSp>
      <p:sp>
        <p:nvSpPr>
          <p:cNvPr id="3" name="正方形/長方形 2">
            <a:extLst>
              <a:ext uri="{FF2B5EF4-FFF2-40B4-BE49-F238E27FC236}">
                <a16:creationId xmlns:a16="http://schemas.microsoft.com/office/drawing/2014/main" id="{883740E9-C608-40AD-92DC-EA16E0D46CF6}"/>
              </a:ext>
            </a:extLst>
          </p:cNvPr>
          <p:cNvSpPr/>
          <p:nvPr/>
        </p:nvSpPr>
        <p:spPr>
          <a:xfrm>
            <a:off x="1834078" y="6211905"/>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2" name="テキスト ボックス 1"/>
          <p:cNvSpPr txBox="1"/>
          <p:nvPr/>
        </p:nvSpPr>
        <p:spPr>
          <a:xfrm>
            <a:off x="1819994" y="2257886"/>
            <a:ext cx="4536000"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講師　</a:t>
            </a:r>
            <a:r>
              <a:rPr kumimoji="1" lang="ja-JP" altLang="en-US" sz="1600" dirty="0" smtClean="0">
                <a:latin typeface="メイリオ" panose="020B0604030504040204" pitchFamily="50" charset="-128"/>
                <a:ea typeface="メイリオ" panose="020B0604030504040204" pitchFamily="50" charset="-128"/>
              </a:rPr>
              <a:t>当館学芸員</a:t>
            </a:r>
            <a:r>
              <a:rPr kumimoji="1" lang="ja-JP" altLang="en-US" sz="1600" dirty="0" smtClean="0">
                <a:latin typeface="メイリオ" panose="020B0604030504040204" pitchFamily="50" charset="-128"/>
                <a:ea typeface="メイリオ" panose="020B0604030504040204" pitchFamily="50" charset="-128"/>
              </a:rPr>
              <a:t>　　　　</a:t>
            </a:r>
            <a:endParaRPr kumimoji="1" lang="ja-JP" altLang="en-US" sz="1600" dirty="0">
              <a:latin typeface="メイリオ" panose="020B0604030504040204" pitchFamily="50" charset="-128"/>
              <a:ea typeface="メイリオ" panose="020B0604030504040204" pitchFamily="50" charset="-128"/>
            </a:endParaRPr>
          </a:p>
        </p:txBody>
      </p:sp>
      <p:sp>
        <p:nvSpPr>
          <p:cNvPr id="86" name="テキスト ボックス 58"/>
          <p:cNvSpPr txBox="1"/>
          <p:nvPr/>
        </p:nvSpPr>
        <p:spPr>
          <a:xfrm>
            <a:off x="1816876" y="5765856"/>
            <a:ext cx="1687167" cy="297517"/>
          </a:xfrm>
          <a:prstGeom prst="rect">
            <a:avLst/>
          </a:prstGeom>
          <a:noFill/>
          <a:ln>
            <a:noFill/>
          </a:ln>
        </p:spPr>
        <p:txBody>
          <a:bodyPr wrap="square" rtlCol="0" anchor="ctr" anchorCtr="0">
            <a:spAutoFit/>
          </a:bodyPr>
          <a:lstStyle/>
          <a:p>
            <a:pPr>
              <a:lnSpc>
                <a:spcPts val="1600"/>
              </a:lnSpc>
            </a:pPr>
            <a:r>
              <a:rPr kumimoji="1" lang="en-US" altLang="ja-JP" sz="1600" dirty="0" smtClean="0">
                <a:latin typeface="メイリオ" panose="020B0604030504040204" pitchFamily="50" charset="-128"/>
                <a:ea typeface="メイリオ" panose="020B0604030504040204" pitchFamily="50" charset="-128"/>
              </a:rPr>
              <a:t>088-871-1600</a:t>
            </a:r>
            <a:endParaRPr kumimoji="1" lang="en-US" altLang="ja-JP" sz="1600" dirty="0">
              <a:latin typeface="メイリオ" panose="020B0604030504040204" pitchFamily="50" charset="-128"/>
              <a:ea typeface="メイリオ" panose="020B0604030504040204" pitchFamily="50" charset="-128"/>
            </a:endParaRPr>
          </a:p>
        </p:txBody>
      </p:sp>
      <p:sp>
        <p:nvSpPr>
          <p:cNvPr id="87" name="テキスト ボックス 58"/>
          <p:cNvSpPr txBox="1"/>
          <p:nvPr/>
        </p:nvSpPr>
        <p:spPr>
          <a:xfrm>
            <a:off x="1793861" y="3674475"/>
            <a:ext cx="4948711" cy="307777"/>
          </a:xfrm>
          <a:prstGeom prst="rect">
            <a:avLst/>
          </a:prstGeom>
          <a:noFill/>
          <a:ln>
            <a:noFill/>
          </a:ln>
        </p:spPr>
        <p:txBody>
          <a:bodyPr wrap="square" rtlCol="0" anchor="ctr" anchorCtr="0">
            <a:spAutoFit/>
          </a:bodyPr>
          <a:lstStyle/>
          <a:p>
            <a:pPr>
              <a:lnSpc>
                <a:spcPts val="1600"/>
              </a:lnSpc>
            </a:pPr>
            <a:r>
              <a:rPr kumimoji="1" lang="ja-JP" altLang="en-US" sz="1600" dirty="0" smtClean="0">
                <a:latin typeface="メイリオ" panose="020B0604030504040204" pitchFamily="50" charset="-128"/>
                <a:ea typeface="メイリオ" panose="020B0604030504040204" pitchFamily="50" charset="-128"/>
              </a:rPr>
              <a:t>高知城歴史博物館</a:t>
            </a:r>
            <a:endParaRPr kumimoji="1" lang="en-US" altLang="ja-JP" sz="1600" dirty="0">
              <a:latin typeface="メイリオ" panose="020B0604030504040204" pitchFamily="50" charset="-128"/>
              <a:ea typeface="メイリオ" panose="020B0604030504040204" pitchFamily="50" charset="-128"/>
            </a:endParaRPr>
          </a:p>
        </p:txBody>
      </p:sp>
      <p:sp>
        <p:nvSpPr>
          <p:cNvPr id="88" name="テキスト ボックス 58"/>
          <p:cNvSpPr txBox="1"/>
          <p:nvPr/>
        </p:nvSpPr>
        <p:spPr>
          <a:xfrm>
            <a:off x="1834077" y="4159521"/>
            <a:ext cx="4948711" cy="307777"/>
          </a:xfrm>
          <a:prstGeom prst="rect">
            <a:avLst/>
          </a:prstGeom>
          <a:noFill/>
          <a:ln>
            <a:noFill/>
          </a:ln>
        </p:spPr>
        <p:txBody>
          <a:bodyPr wrap="square" rtlCol="0" anchor="ctr" anchorCtr="0">
            <a:spAutoFit/>
          </a:bodyPr>
          <a:lstStyle/>
          <a:p>
            <a:pPr>
              <a:lnSpc>
                <a:spcPts val="1600"/>
              </a:lnSpc>
            </a:pPr>
            <a:r>
              <a:rPr kumimoji="1" lang="ja-JP" altLang="en-US" sz="1600" dirty="0" smtClean="0">
                <a:latin typeface="メイリオ" panose="020B0604030504040204" pitchFamily="50" charset="-128"/>
                <a:ea typeface="メイリオ" panose="020B0604030504040204" pitchFamily="50" charset="-128"/>
              </a:rPr>
              <a:t>高知市追手筋２－７－５</a:t>
            </a:r>
            <a:endParaRPr kumimoji="1" lang="en-US" altLang="ja-JP" sz="1600" dirty="0">
              <a:latin typeface="メイリオ" panose="020B0604030504040204" pitchFamily="50" charset="-128"/>
              <a:ea typeface="メイリオ" panose="020B0604030504040204" pitchFamily="50" charset="-128"/>
            </a:endParaRPr>
          </a:p>
        </p:txBody>
      </p:sp>
      <p:sp>
        <p:nvSpPr>
          <p:cNvPr id="89" name="テキスト ボックス 58"/>
          <p:cNvSpPr txBox="1"/>
          <p:nvPr/>
        </p:nvSpPr>
        <p:spPr>
          <a:xfrm>
            <a:off x="1816876" y="4588246"/>
            <a:ext cx="4948711" cy="307777"/>
          </a:xfrm>
          <a:prstGeom prst="rect">
            <a:avLst/>
          </a:prstGeom>
          <a:noFill/>
          <a:ln>
            <a:noFill/>
          </a:ln>
        </p:spPr>
        <p:txBody>
          <a:bodyPr wrap="square" rtlCol="0" anchor="ctr" anchorCtr="0">
            <a:spAutoFit/>
          </a:bodyPr>
          <a:lstStyle/>
          <a:p>
            <a:pPr>
              <a:lnSpc>
                <a:spcPts val="1600"/>
              </a:lnSpc>
            </a:pPr>
            <a:r>
              <a:rPr kumimoji="1" lang="ja-JP" altLang="en-US" sz="1600" dirty="0" smtClean="0">
                <a:latin typeface="メイリオ" panose="020B0604030504040204" pitchFamily="50" charset="-128"/>
                <a:ea typeface="メイリオ" panose="020B0604030504040204" pitchFamily="50" charset="-128"/>
              </a:rPr>
              <a:t>高知城歴史博物館</a:t>
            </a:r>
            <a:endParaRPr kumimoji="1" lang="en-US" altLang="ja-JP" sz="1600" dirty="0">
              <a:latin typeface="メイリオ" panose="020B0604030504040204" pitchFamily="50" charset="-128"/>
              <a:ea typeface="メイリオ" panose="020B0604030504040204" pitchFamily="50" charset="-128"/>
            </a:endParaRPr>
          </a:p>
        </p:txBody>
      </p:sp>
      <p:sp>
        <p:nvSpPr>
          <p:cNvPr id="90" name="テキスト ボックス 58"/>
          <p:cNvSpPr txBox="1"/>
          <p:nvPr/>
        </p:nvSpPr>
        <p:spPr>
          <a:xfrm>
            <a:off x="1769331" y="5132523"/>
            <a:ext cx="4948711" cy="307777"/>
          </a:xfrm>
          <a:prstGeom prst="rect">
            <a:avLst/>
          </a:prstGeom>
          <a:noFill/>
          <a:ln>
            <a:noFill/>
          </a:ln>
        </p:spPr>
        <p:txBody>
          <a:bodyPr wrap="square" rtlCol="0" anchor="ctr" anchorCtr="0">
            <a:spAutoFit/>
          </a:bodyPr>
          <a:lstStyle/>
          <a:p>
            <a:pPr>
              <a:lnSpc>
                <a:spcPts val="1600"/>
              </a:lnSpc>
            </a:pPr>
            <a:r>
              <a:rPr kumimoji="1" lang="ja-JP" altLang="en-US" sz="1600" dirty="0" smtClean="0">
                <a:latin typeface="メイリオ" panose="020B0604030504040204" pitchFamily="50" charset="-128"/>
                <a:ea typeface="メイリオ" panose="020B0604030504040204" pitchFamily="50" charset="-128"/>
              </a:rPr>
              <a:t>同上</a:t>
            </a:r>
            <a:endParaRPr kumimoji="1" lang="en-US" altLang="ja-JP" sz="1600" dirty="0">
              <a:latin typeface="メイリオ" panose="020B0604030504040204" pitchFamily="50" charset="-128"/>
              <a:ea typeface="メイリオ" panose="020B0604030504040204" pitchFamily="50" charset="-128"/>
            </a:endParaRPr>
          </a:p>
        </p:txBody>
      </p:sp>
      <p:sp>
        <p:nvSpPr>
          <p:cNvPr id="93" name="テキスト ボックス 58"/>
          <p:cNvSpPr txBox="1"/>
          <p:nvPr/>
        </p:nvSpPr>
        <p:spPr>
          <a:xfrm>
            <a:off x="3944461" y="6283148"/>
            <a:ext cx="353853" cy="315471"/>
          </a:xfrm>
          <a:prstGeom prst="rect">
            <a:avLst/>
          </a:prstGeom>
          <a:noFill/>
          <a:ln>
            <a:noFill/>
          </a:ln>
        </p:spPr>
        <p:txBody>
          <a:bodyPr wrap="square" rtlCol="0" anchor="ctr" anchorCtr="0">
            <a:spAutoFit/>
          </a:bodyPr>
          <a:lstStyle/>
          <a:p>
            <a:pPr>
              <a:lnSpc>
                <a:spcPts val="1600"/>
              </a:lnSpc>
            </a:pPr>
            <a:r>
              <a:rPr kumimoji="1" lang="ja-JP" altLang="en-US" dirty="0" smtClean="0">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94" name="テキスト ボックス 58"/>
          <p:cNvSpPr txBox="1"/>
          <p:nvPr/>
        </p:nvSpPr>
        <p:spPr>
          <a:xfrm>
            <a:off x="2502412" y="7591811"/>
            <a:ext cx="479846" cy="297517"/>
          </a:xfrm>
          <a:prstGeom prst="rect">
            <a:avLst/>
          </a:prstGeom>
          <a:noFill/>
          <a:ln>
            <a:noFill/>
          </a:ln>
        </p:spPr>
        <p:txBody>
          <a:bodyPr wrap="square" rtlCol="0" anchor="ctr" anchorCtr="0">
            <a:spAutoFit/>
          </a:bodyPr>
          <a:lstStyle/>
          <a:p>
            <a:pPr>
              <a:lnSpc>
                <a:spcPts val="1600"/>
              </a:lnSpc>
            </a:pPr>
            <a:r>
              <a:rPr kumimoji="1" lang="en-US" altLang="ja-JP" sz="1600" dirty="0" smtClean="0">
                <a:latin typeface="メイリオ" panose="020B0604030504040204" pitchFamily="50" charset="-128"/>
                <a:ea typeface="メイリオ" panose="020B0604030504040204" pitchFamily="50" charset="-128"/>
              </a:rPr>
              <a:t>90</a:t>
            </a:r>
            <a:endParaRPr kumimoji="1" lang="en-US" altLang="ja-JP" sz="1600" dirty="0">
              <a:latin typeface="メイリオ" panose="020B0604030504040204" pitchFamily="50" charset="-128"/>
              <a:ea typeface="メイリオ" panose="020B0604030504040204" pitchFamily="50" charset="-128"/>
            </a:endParaRPr>
          </a:p>
        </p:txBody>
      </p:sp>
      <p:sp>
        <p:nvSpPr>
          <p:cNvPr id="95" name="テキスト ボックス 58"/>
          <p:cNvSpPr txBox="1"/>
          <p:nvPr/>
        </p:nvSpPr>
        <p:spPr>
          <a:xfrm>
            <a:off x="2502412" y="8004300"/>
            <a:ext cx="502294" cy="307777"/>
          </a:xfrm>
          <a:prstGeom prst="rect">
            <a:avLst/>
          </a:prstGeom>
          <a:noFill/>
          <a:ln>
            <a:noFill/>
          </a:ln>
        </p:spPr>
        <p:txBody>
          <a:bodyPr wrap="square" rtlCol="0" anchor="ctr" anchorCtr="0">
            <a:spAutoFit/>
          </a:bodyPr>
          <a:lstStyle/>
          <a:p>
            <a:pPr>
              <a:lnSpc>
                <a:spcPts val="1600"/>
              </a:lnSpc>
            </a:pPr>
            <a:r>
              <a:rPr kumimoji="1" lang="en-US" altLang="ja-JP" sz="1600" dirty="0" smtClean="0">
                <a:latin typeface="メイリオ" panose="020B0604030504040204" pitchFamily="50" charset="-128"/>
                <a:ea typeface="メイリオ" panose="020B0604030504040204" pitchFamily="50" charset="-128"/>
              </a:rPr>
              <a:t>40</a:t>
            </a:r>
            <a:endParaRPr kumimoji="1" lang="en-US" altLang="ja-JP" sz="1600" dirty="0">
              <a:latin typeface="メイリオ" panose="020B0604030504040204" pitchFamily="50" charset="-128"/>
              <a:ea typeface="メイリオ" panose="020B0604030504040204" pitchFamily="50" charset="-128"/>
            </a:endParaRPr>
          </a:p>
        </p:txBody>
      </p:sp>
      <p:sp>
        <p:nvSpPr>
          <p:cNvPr id="96" name="テキスト ボックス 58"/>
          <p:cNvSpPr txBox="1"/>
          <p:nvPr/>
        </p:nvSpPr>
        <p:spPr>
          <a:xfrm>
            <a:off x="1834077" y="1622597"/>
            <a:ext cx="4735407" cy="502702"/>
          </a:xfrm>
          <a:prstGeom prst="rect">
            <a:avLst/>
          </a:prstGeom>
          <a:noFill/>
          <a:ln>
            <a:noFill/>
          </a:ln>
        </p:spPr>
        <p:txBody>
          <a:bodyPr wrap="square" rtlCol="0" anchor="ctr" anchorCtr="0">
            <a:spAutoFit/>
          </a:bodyPr>
          <a:lstStyle/>
          <a:p>
            <a:pPr>
              <a:lnSpc>
                <a:spcPts val="1600"/>
              </a:lnSpc>
            </a:pPr>
            <a:r>
              <a:rPr kumimoji="1" lang="ja-JP" altLang="en-US" sz="1600" dirty="0" smtClean="0">
                <a:latin typeface="メイリオ" panose="020B0604030504040204" pitchFamily="50" charset="-128"/>
                <a:ea typeface="メイリオ" panose="020B0604030504040204" pitchFamily="50" charset="-128"/>
              </a:rPr>
              <a:t>城博講座　歴史講座第</a:t>
            </a:r>
            <a:r>
              <a:rPr kumimoji="1" lang="en-US" altLang="ja-JP" sz="1600" dirty="0" smtClean="0">
                <a:latin typeface="メイリオ" panose="020B0604030504040204" pitchFamily="50" charset="-128"/>
                <a:ea typeface="メイリオ" panose="020B0604030504040204" pitchFamily="50" charset="-128"/>
              </a:rPr>
              <a:t>3</a:t>
            </a:r>
            <a:r>
              <a:rPr kumimoji="1" lang="ja-JP" altLang="en-US" sz="1600" dirty="0" smtClean="0">
                <a:latin typeface="メイリオ" panose="020B0604030504040204" pitchFamily="50" charset="-128"/>
                <a:ea typeface="メイリオ" panose="020B0604030504040204" pitchFamily="50" charset="-128"/>
              </a:rPr>
              <a:t>回「江戸時代の食文化」</a:t>
            </a:r>
            <a:endParaRPr kumimoji="1" lang="en-US" altLang="ja-JP" sz="1400" dirty="0" smtClean="0">
              <a:latin typeface="メイリオ" panose="020B0604030504040204" pitchFamily="50" charset="-128"/>
              <a:ea typeface="メイリオ" panose="020B0604030504040204" pitchFamily="50" charset="-128"/>
            </a:endParaRPr>
          </a:p>
          <a:p>
            <a:pPr>
              <a:lnSpc>
                <a:spcPts val="1600"/>
              </a:lnSpc>
            </a:pPr>
            <a:endParaRPr kumimoji="1" lang="en-US" altLang="ja-JP" sz="1600" dirty="0">
              <a:latin typeface="メイリオ" panose="020B0604030504040204" pitchFamily="50" charset="-128"/>
              <a:ea typeface="メイリオ" panose="020B0604030504040204" pitchFamily="50" charset="-128"/>
            </a:endParaRPr>
          </a:p>
        </p:txBody>
      </p:sp>
      <p:sp>
        <p:nvSpPr>
          <p:cNvPr id="97" name="テキスト ボックス 58"/>
          <p:cNvSpPr txBox="1"/>
          <p:nvPr/>
        </p:nvSpPr>
        <p:spPr>
          <a:xfrm>
            <a:off x="1921008" y="8639235"/>
            <a:ext cx="4434986" cy="307777"/>
          </a:xfrm>
          <a:prstGeom prst="rect">
            <a:avLst/>
          </a:prstGeom>
          <a:noFill/>
          <a:ln>
            <a:noFill/>
          </a:ln>
        </p:spPr>
        <p:txBody>
          <a:bodyPr wrap="square" rtlCol="0" anchor="ctr" anchorCtr="0">
            <a:spAutoFit/>
          </a:bodyPr>
          <a:lstStyle/>
          <a:p>
            <a:pPr>
              <a:lnSpc>
                <a:spcPts val="1600"/>
              </a:lnSpc>
            </a:pPr>
            <a:r>
              <a:rPr kumimoji="1" lang="ja-JP" altLang="en-US" sz="1600" dirty="0" smtClean="0">
                <a:latin typeface="メイリオ" panose="020B0604030504040204" pitchFamily="50" charset="-128"/>
                <a:ea typeface="メイリオ" panose="020B0604030504040204" pitchFamily="50" charset="-128"/>
              </a:rPr>
              <a:t>講師パーティション使用の上、マイク使用</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310273" y="2484361"/>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310273" y="5199829"/>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a:t>
              </a:r>
              <a:r>
                <a:rPr kumimoji="1" lang="ja-JP" altLang="en-US" sz="1600" b="1" dirty="0" smtClean="0">
                  <a:solidFill>
                    <a:schemeClr val="tx1"/>
                  </a:solidFill>
                  <a:latin typeface="メイリオ" panose="020B0604030504040204" pitchFamily="50" charset="-128"/>
                  <a:ea typeface="メイリオ" panose="020B0604030504040204" pitchFamily="50" charset="-128"/>
                </a:rPr>
                <a:t>回避⇒参加人数を収容率の</a:t>
              </a:r>
              <a:r>
                <a:rPr kumimoji="1" lang="en-US" altLang="ja-JP" sz="1600" b="1" dirty="0" smtClean="0">
                  <a:solidFill>
                    <a:schemeClr val="tx1"/>
                  </a:solidFill>
                  <a:latin typeface="メイリオ" panose="020B0604030504040204" pitchFamily="50" charset="-128"/>
                  <a:ea typeface="メイリオ" panose="020B0604030504040204" pitchFamily="50" charset="-128"/>
                </a:rPr>
                <a:t>50</a:t>
              </a:r>
              <a:r>
                <a:rPr kumimoji="1" lang="ja-JP" altLang="en-US" sz="1600" b="1" dirty="0" smtClean="0">
                  <a:solidFill>
                    <a:schemeClr val="tx1"/>
                  </a:solidFill>
                  <a:latin typeface="メイリオ" panose="020B0604030504040204" pitchFamily="50" charset="-128"/>
                  <a:ea typeface="メイリオ" panose="020B0604030504040204" pitchFamily="50" charset="-128"/>
                </a:rPr>
                <a:t>％以内に制限して実施</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 name="正方形/長方形 1"/>
          <p:cNvSpPr/>
          <p:nvPr/>
        </p:nvSpPr>
        <p:spPr>
          <a:xfrm>
            <a:off x="1873301" y="3614520"/>
            <a:ext cx="322167" cy="315471"/>
          </a:xfrm>
          <a:prstGeom prst="rect">
            <a:avLst/>
          </a:prstGeom>
        </p:spPr>
        <p:txBody>
          <a:bodyPr wrap="square">
            <a:spAutoFit/>
          </a:bodyPr>
          <a:lstStyle/>
          <a:p>
            <a:pPr>
              <a:lnSpc>
                <a:spcPts val="1600"/>
              </a:lnSpc>
            </a:pPr>
            <a:r>
              <a:rPr kumimoji="1" lang="ja-JP" altLang="en-US">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1838761" y="5517745"/>
            <a:ext cx="415498" cy="315471"/>
          </a:xfrm>
          <a:prstGeom prst="rect">
            <a:avLst/>
          </a:prstGeom>
        </p:spPr>
        <p:txBody>
          <a:bodyPr wrap="none">
            <a:spAutoFit/>
          </a:bodyPr>
          <a:lstStyle/>
          <a:p>
            <a:pPr>
              <a:lnSpc>
                <a:spcPts val="1600"/>
              </a:lnSpc>
            </a:pPr>
            <a:r>
              <a:rPr kumimoji="1" lang="ja-JP" altLang="en-US">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48" name="正方形/長方形 47"/>
          <p:cNvSpPr/>
          <p:nvPr/>
        </p:nvSpPr>
        <p:spPr>
          <a:xfrm>
            <a:off x="1859023" y="6265178"/>
            <a:ext cx="329587" cy="297517"/>
          </a:xfrm>
          <a:prstGeom prst="rect">
            <a:avLst/>
          </a:prstGeom>
        </p:spPr>
        <p:txBody>
          <a:bodyPr wrap="square">
            <a:spAutoFit/>
          </a:bodyPr>
          <a:lstStyle/>
          <a:p>
            <a:pPr>
              <a:lnSpc>
                <a:spcPts val="1600"/>
              </a:lnSpc>
            </a:pPr>
            <a:r>
              <a:rPr kumimoji="1" lang="ja-JP" altLang="en-US" dirty="0">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49" name="正方形/長方形 48"/>
          <p:cNvSpPr/>
          <p:nvPr/>
        </p:nvSpPr>
        <p:spPr>
          <a:xfrm>
            <a:off x="1845725" y="7181233"/>
            <a:ext cx="332223" cy="297517"/>
          </a:xfrm>
          <a:prstGeom prst="rect">
            <a:avLst/>
          </a:prstGeom>
        </p:spPr>
        <p:txBody>
          <a:bodyPr wrap="square">
            <a:spAutoFit/>
          </a:bodyPr>
          <a:lstStyle/>
          <a:p>
            <a:pPr>
              <a:lnSpc>
                <a:spcPts val="1600"/>
              </a:lnSpc>
            </a:pPr>
            <a:r>
              <a:rPr kumimoji="1" lang="ja-JP" altLang="en-US" dirty="0">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50" name="正方形/長方形 49"/>
          <p:cNvSpPr/>
          <p:nvPr/>
        </p:nvSpPr>
        <p:spPr>
          <a:xfrm>
            <a:off x="1850699" y="9183767"/>
            <a:ext cx="415498" cy="315471"/>
          </a:xfrm>
          <a:prstGeom prst="rect">
            <a:avLst/>
          </a:prstGeom>
        </p:spPr>
        <p:txBody>
          <a:bodyPr wrap="none">
            <a:spAutoFit/>
          </a:bodyPr>
          <a:lstStyle/>
          <a:p>
            <a:pPr>
              <a:lnSpc>
                <a:spcPts val="1600"/>
              </a:lnSpc>
            </a:pPr>
            <a:r>
              <a:rPr kumimoji="1" lang="ja-JP" altLang="en-US" dirty="0">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cxnSp>
        <p:nvCxnSpPr>
          <p:cNvPr id="5" name="直線コネクタ 4"/>
          <p:cNvCxnSpPr/>
          <p:nvPr/>
        </p:nvCxnSpPr>
        <p:spPr>
          <a:xfrm flipV="1">
            <a:off x="1873301" y="7932884"/>
            <a:ext cx="4655246" cy="1049547"/>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⇒該当なし</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52EF7267-F9AF-4F7B-A725-31FB9FD0AA2F}"/>
              </a:ext>
            </a:extLst>
          </p:cNvPr>
          <p:cNvCxnSpPr/>
          <p:nvPr/>
        </p:nvCxnSpPr>
        <p:spPr>
          <a:xfrm flipH="1">
            <a:off x="1881001" y="2774865"/>
            <a:ext cx="4721206" cy="21781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1824065" y="5441256"/>
            <a:ext cx="415498" cy="315471"/>
          </a:xfrm>
          <a:prstGeom prst="rect">
            <a:avLst/>
          </a:prstGeom>
        </p:spPr>
        <p:txBody>
          <a:bodyPr wrap="none">
            <a:spAutoFit/>
          </a:bodyPr>
          <a:lstStyle/>
          <a:p>
            <a:pPr>
              <a:lnSpc>
                <a:spcPts val="1600"/>
              </a:lnSpc>
            </a:pPr>
            <a:r>
              <a:rPr kumimoji="1" lang="ja-JP" altLang="en-US" dirty="0">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1868005" y="8935872"/>
            <a:ext cx="415498" cy="315471"/>
          </a:xfrm>
          <a:prstGeom prst="rect">
            <a:avLst/>
          </a:prstGeom>
        </p:spPr>
        <p:txBody>
          <a:bodyPr wrap="none">
            <a:spAutoFit/>
          </a:bodyPr>
          <a:lstStyle/>
          <a:p>
            <a:pPr>
              <a:lnSpc>
                <a:spcPts val="1600"/>
              </a:lnSpc>
            </a:pPr>
            <a:r>
              <a:rPr kumimoji="1" lang="ja-JP" altLang="en-US" dirty="0">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46" name="正方形/長方形 45"/>
          <p:cNvSpPr/>
          <p:nvPr/>
        </p:nvSpPr>
        <p:spPr>
          <a:xfrm>
            <a:off x="1851612" y="8178545"/>
            <a:ext cx="415498" cy="315471"/>
          </a:xfrm>
          <a:prstGeom prst="rect">
            <a:avLst/>
          </a:prstGeom>
        </p:spPr>
        <p:txBody>
          <a:bodyPr wrap="none">
            <a:spAutoFit/>
          </a:bodyPr>
          <a:lstStyle/>
          <a:p>
            <a:pPr>
              <a:lnSpc>
                <a:spcPts val="1600"/>
              </a:lnSpc>
            </a:pPr>
            <a:r>
              <a:rPr kumimoji="1" lang="ja-JP" altLang="en-US" dirty="0">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47" name="正方形/長方形 46"/>
          <p:cNvSpPr/>
          <p:nvPr/>
        </p:nvSpPr>
        <p:spPr>
          <a:xfrm>
            <a:off x="1851612" y="7567138"/>
            <a:ext cx="415498" cy="315471"/>
          </a:xfrm>
          <a:prstGeom prst="rect">
            <a:avLst/>
          </a:prstGeom>
        </p:spPr>
        <p:txBody>
          <a:bodyPr wrap="none">
            <a:spAutoFit/>
          </a:bodyPr>
          <a:lstStyle/>
          <a:p>
            <a:pPr>
              <a:lnSpc>
                <a:spcPts val="1600"/>
              </a:lnSpc>
            </a:pPr>
            <a:r>
              <a:rPr kumimoji="1" lang="ja-JP" altLang="en-US" dirty="0">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48" name="正方形/長方形 47"/>
          <p:cNvSpPr/>
          <p:nvPr/>
        </p:nvSpPr>
        <p:spPr>
          <a:xfrm>
            <a:off x="1832844" y="6743223"/>
            <a:ext cx="415498" cy="315471"/>
          </a:xfrm>
          <a:prstGeom prst="rect">
            <a:avLst/>
          </a:prstGeom>
        </p:spPr>
        <p:txBody>
          <a:bodyPr wrap="none">
            <a:spAutoFit/>
          </a:bodyPr>
          <a:lstStyle/>
          <a:p>
            <a:pPr>
              <a:lnSpc>
                <a:spcPts val="1600"/>
              </a:lnSpc>
            </a:pPr>
            <a:r>
              <a:rPr kumimoji="1" lang="ja-JP" altLang="en-US" dirty="0">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
        <p:nvSpPr>
          <p:cNvPr id="49" name="正方形/長方形 48"/>
          <p:cNvSpPr/>
          <p:nvPr/>
        </p:nvSpPr>
        <p:spPr>
          <a:xfrm>
            <a:off x="1826032" y="6072632"/>
            <a:ext cx="415498" cy="315471"/>
          </a:xfrm>
          <a:prstGeom prst="rect">
            <a:avLst/>
          </a:prstGeom>
        </p:spPr>
        <p:txBody>
          <a:bodyPr wrap="none">
            <a:spAutoFit/>
          </a:bodyPr>
          <a:lstStyle/>
          <a:p>
            <a:pPr>
              <a:lnSpc>
                <a:spcPts val="1600"/>
              </a:lnSpc>
            </a:pPr>
            <a:r>
              <a:rPr kumimoji="1" lang="ja-JP" altLang="en-US">
                <a:latin typeface="メイリオ" panose="020B0604030504040204" pitchFamily="50" charset="-128"/>
                <a:ea typeface="メイリオ" panose="020B0604030504040204" pitchFamily="50" charset="-128"/>
              </a:rPr>
              <a:t>レ</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3953</TotalTime>
  <Words>1051</Words>
  <Application>Microsoft Office PowerPoint</Application>
  <PresentationFormat>A4 210 x 297 mm</PresentationFormat>
  <Paragraphs>110</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高知城博</cp:lastModifiedBy>
  <cp:revision>581</cp:revision>
  <cp:lastPrinted>2021-11-05T07:30:46Z</cp:lastPrinted>
  <dcterms:created xsi:type="dcterms:W3CDTF">2021-06-21T06:44:25Z</dcterms:created>
  <dcterms:modified xsi:type="dcterms:W3CDTF">2021-12-08T06:12:03Z</dcterms:modified>
</cp:coreProperties>
</file>