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89" r:id="rId2"/>
    <p:sldId id="286" r:id="rId3"/>
    <p:sldId id="287" r:id="rId4"/>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86"/>
    <p:restoredTop sz="96548" autoAdjust="0"/>
  </p:normalViewPr>
  <p:slideViewPr>
    <p:cSldViewPr snapToGrid="0">
      <p:cViewPr varScale="1">
        <p:scale>
          <a:sx n="46" d="100"/>
          <a:sy n="46" d="100"/>
        </p:scale>
        <p:origin x="2412" y="4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A15B2C2-C2E8-443C-8BCD-D41CAE0ED780}" type="datetimeFigureOut">
              <a:rPr kumimoji="1" lang="ja-JP" altLang="en-US" smtClean="0"/>
              <a:t>2022/7/6</a:t>
            </a:fld>
            <a:endParaRPr kumimoji="1" lang="ja-JP" altLang="en-US"/>
          </a:p>
        </p:txBody>
      </p:sp>
      <p:sp>
        <p:nvSpPr>
          <p:cNvPr id="1102"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7" name="スライド イメージ プレースホルダー 1"/>
          <p:cNvSpPr>
            <a:spLocks noGrp="1" noRot="1" noChangeAspect="1"/>
          </p:cNvSpPr>
          <p:nvPr>
            <p:ph type="sldImg"/>
          </p:nvPr>
        </p:nvSpPr>
        <p:spPr/>
      </p:sp>
      <p:sp>
        <p:nvSpPr>
          <p:cNvPr id="1278" name="ノート プレースホルダー 2"/>
          <p:cNvSpPr>
            <a:spLocks noGrp="1"/>
          </p:cNvSpPr>
          <p:nvPr>
            <p:ph type="body" idx="1"/>
          </p:nvPr>
        </p:nvSpPr>
        <p:spPr/>
        <p:txBody>
          <a:bodyPr/>
          <a:lstStyle/>
          <a:p>
            <a:endParaRPr kumimoji="1" lang="ja-JP" altLang="en-US" dirty="0"/>
          </a:p>
        </p:txBody>
      </p:sp>
      <p:sp>
        <p:nvSpPr>
          <p:cNvPr id="1279" name="スライド番号プレースホルダー 3"/>
          <p:cNvSpPr>
            <a:spLocks noGrp="1"/>
          </p:cNvSpPr>
          <p:nvPr>
            <p:ph type="sldNum" sz="quarter" idx="10"/>
          </p:nvPr>
        </p:nvSpPr>
        <p:spPr/>
        <p:txBody>
          <a:bodyPr/>
          <a:lstStyle/>
          <a:p>
            <a:fld id="{7873ED3B-0596-4534-9716-11E4B25DEC5F}" type="slidenum">
              <a:rPr kumimoji="1" lang="ja-JP" altLang="en-US" smtClean="0"/>
              <a:t>3</a:t>
            </a:fld>
            <a:endParaRPr kumimoji="1" lang="ja-JP" altLang="en-US"/>
          </a:p>
        </p:txBody>
      </p:sp>
    </p:spTree>
    <p:extLst>
      <p:ext uri="{BB962C8B-B14F-4D97-AF65-F5344CB8AC3E}">
        <p14:creationId xmlns:p14="http://schemas.microsoft.com/office/powerpoint/2010/main" val="43758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1032"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1033" name="Date Placeholder 3"/>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1088" name="Title 1"/>
          <p:cNvSpPr>
            <a:spLocks noGrp="1"/>
          </p:cNvSpPr>
          <p:nvPr>
            <p:ph type="title"/>
          </p:nvPr>
        </p:nvSpPr>
        <p:spPr/>
        <p:txBody>
          <a:bodyPr/>
          <a:lstStyle/>
          <a:p>
            <a:r>
              <a:rPr lang="ja-JP" altLang="en-US"/>
              <a:t>マスター タイトルの書式設定</a:t>
            </a:r>
            <a:endParaRPr lang="en-US" dirty="0"/>
          </a:p>
        </p:txBody>
      </p:sp>
      <p:sp>
        <p:nvSpPr>
          <p:cNvPr id="1089"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0" name="Date Placeholder 3"/>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91" name="Footer Placeholder 4"/>
          <p:cNvSpPr>
            <a:spLocks noGrp="1"/>
          </p:cNvSpPr>
          <p:nvPr>
            <p:ph type="ftr" sz="quarter" idx="11"/>
          </p:nvPr>
        </p:nvSpPr>
        <p:spPr/>
        <p:txBody>
          <a:bodyPr/>
          <a:lstStyle/>
          <a:p>
            <a:endParaRPr kumimoji="1" lang="ja-JP" altLang="en-US"/>
          </a:p>
        </p:txBody>
      </p:sp>
      <p:sp>
        <p:nvSpPr>
          <p:cNvPr id="1092"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1095"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6" name="Date Placeholder 3"/>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97" name="Footer Placeholder 4"/>
          <p:cNvSpPr>
            <a:spLocks noGrp="1"/>
          </p:cNvSpPr>
          <p:nvPr>
            <p:ph type="ftr" sz="quarter" idx="11"/>
          </p:nvPr>
        </p:nvSpPr>
        <p:spPr/>
        <p:txBody>
          <a:bodyPr/>
          <a:lstStyle/>
          <a:p>
            <a:endParaRPr kumimoji="1" lang="ja-JP" altLang="en-US"/>
          </a:p>
        </p:txBody>
      </p:sp>
      <p:sp>
        <p:nvSpPr>
          <p:cNvPr id="1098"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39" name="Date Placeholder 3"/>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1044"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1045" name="Date Placeholder 3"/>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a:t>マスター タイトルの書式設定</a:t>
            </a:r>
            <a:endParaRPr lang="en-US" dirty="0"/>
          </a:p>
        </p:txBody>
      </p:sp>
      <p:sp>
        <p:nvSpPr>
          <p:cNvPr id="1050"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1"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2" name="Date Placeholder 4"/>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1057"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1058"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9"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1060"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1" name="Date Placeholder 6"/>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Title 1"/>
          <p:cNvSpPr>
            <a:spLocks noGrp="1"/>
          </p:cNvSpPr>
          <p:nvPr>
            <p:ph type="title"/>
          </p:nvPr>
        </p:nvSpPr>
        <p:spPr/>
        <p:txBody>
          <a:bodyPr/>
          <a:lstStyle/>
          <a:p>
            <a:r>
              <a:rPr lang="ja-JP" altLang="en-US"/>
              <a:t>マスター タイトルの書式設定</a:t>
            </a:r>
            <a:endParaRPr lang="en-US" dirty="0"/>
          </a:p>
        </p:txBody>
      </p:sp>
      <p:sp>
        <p:nvSpPr>
          <p:cNvPr id="1066" name="Date Placeholder 2"/>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67" name="Footer Placeholder 3"/>
          <p:cNvSpPr>
            <a:spLocks noGrp="1"/>
          </p:cNvSpPr>
          <p:nvPr>
            <p:ph type="ftr" sz="quarter" idx="11"/>
          </p:nvPr>
        </p:nvSpPr>
        <p:spPr/>
        <p:txBody>
          <a:bodyPr/>
          <a:lstStyle/>
          <a:p>
            <a:endParaRPr kumimoji="1" lang="ja-JP" altLang="en-US"/>
          </a:p>
        </p:txBody>
      </p:sp>
      <p:sp>
        <p:nvSpPr>
          <p:cNvPr id="1068"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Date Placeholder 1"/>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71" name="Footer Placeholder 2"/>
          <p:cNvSpPr>
            <a:spLocks noGrp="1"/>
          </p:cNvSpPr>
          <p:nvPr>
            <p:ph type="ftr" sz="quarter" idx="11"/>
          </p:nvPr>
        </p:nvSpPr>
        <p:spPr/>
        <p:txBody>
          <a:bodyPr/>
          <a:lstStyle/>
          <a:p>
            <a:endParaRPr kumimoji="1" lang="ja-JP" altLang="en-US"/>
          </a:p>
        </p:txBody>
      </p:sp>
      <p:sp>
        <p:nvSpPr>
          <p:cNvPr id="1072"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074"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1075"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6"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1077" name="Date Placeholder 4"/>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78" name="Footer Placeholder 5"/>
          <p:cNvSpPr>
            <a:spLocks noGrp="1"/>
          </p:cNvSpPr>
          <p:nvPr>
            <p:ph type="ftr" sz="quarter" idx="11"/>
          </p:nvPr>
        </p:nvSpPr>
        <p:spPr/>
        <p:txBody>
          <a:bodyPr/>
          <a:lstStyle/>
          <a:p>
            <a:endParaRPr kumimoji="1" lang="ja-JP" altLang="en-US"/>
          </a:p>
        </p:txBody>
      </p:sp>
      <p:sp>
        <p:nvSpPr>
          <p:cNvPr id="1079"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1082"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1083"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1084" name="Date Placeholder 4"/>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85" name="Footer Placeholder 5"/>
          <p:cNvSpPr>
            <a:spLocks noGrp="1"/>
          </p:cNvSpPr>
          <p:nvPr>
            <p:ph type="ftr" sz="quarter" idx="11"/>
          </p:nvPr>
        </p:nvSpPr>
        <p:spPr/>
        <p:txBody>
          <a:bodyPr/>
          <a:lstStyle/>
          <a:p>
            <a:endParaRPr kumimoji="1" lang="ja-JP" altLang="en-US"/>
          </a:p>
        </p:txBody>
      </p:sp>
      <p:sp>
        <p:nvSpPr>
          <p:cNvPr id="1086"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1026"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27"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2022/7/6</a:t>
            </a:fld>
            <a:endParaRPr kumimoji="1" lang="ja-JP" altLang="en-US"/>
          </a:p>
        </p:txBody>
      </p:sp>
      <p:sp>
        <p:nvSpPr>
          <p:cNvPr id="1028"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07" name="グループ化 35"/>
          <p:cNvGrpSpPr/>
          <p:nvPr/>
        </p:nvGrpSpPr>
        <p:grpSpPr>
          <a:xfrm>
            <a:off x="127039" y="809094"/>
            <a:ext cx="6608092" cy="1425503"/>
            <a:chOff x="124955" y="1254625"/>
            <a:chExt cx="6608092" cy="915366"/>
          </a:xfrm>
        </p:grpSpPr>
        <p:sp>
          <p:nvSpPr>
            <p:cNvPr id="1108"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09" name="角丸四角形 14"/>
            <p:cNvSpPr/>
            <p:nvPr/>
          </p:nvSpPr>
          <p:spPr>
            <a:xfrm>
              <a:off x="1107274" y="1308384"/>
              <a:ext cx="5564747" cy="37290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10" name="テキスト ボックス 17"/>
            <p:cNvSpPr txBox="1"/>
            <p:nvPr/>
          </p:nvSpPr>
          <p:spPr>
            <a:xfrm>
              <a:off x="233416" y="1293614"/>
              <a:ext cx="765397"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開催</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概要</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1111" name="テキスト ボックス 20"/>
            <p:cNvSpPr txBox="1"/>
            <p:nvPr/>
          </p:nvSpPr>
          <p:spPr>
            <a:xfrm>
              <a:off x="1196521" y="1330032"/>
              <a:ext cx="5383490" cy="431982"/>
            </a:xfrm>
            <a:prstGeom prst="rect">
              <a:avLst/>
            </a:prstGeom>
            <a:noFill/>
            <a:ln>
              <a:noFill/>
            </a:ln>
          </p:spPr>
          <p:txBody>
            <a:bodyPr wrap="square" rtlCol="0">
              <a:noAutofit/>
            </a:bodyPr>
            <a:lstStyle/>
            <a:p>
              <a:pPr lvl="0">
                <a:defRPr/>
              </a:pPr>
              <a:r>
                <a:rPr kumimoji="1" lang="ja-JP" altLang="en-US" sz="1600" b="1" dirty="0">
                  <a:latin typeface="メイリオ" panose="020B0604030504040204" pitchFamily="50" charset="-128"/>
                  <a:ea typeface="メイリオ" panose="020B0604030504040204" pitchFamily="50" charset="-128"/>
                </a:rPr>
                <a:t>本項目では、チェックリストを記入する前に、イベントの情報をご登録ください。</a:t>
              </a:r>
              <a:endParaRPr kumimoji="1" lang="en-US" altLang="ja-JP" sz="1600" b="1" dirty="0">
                <a:latin typeface="メイリオ" panose="020B0604030504040204" pitchFamily="50" charset="-128"/>
                <a:ea typeface="メイリオ" panose="020B0604030504040204" pitchFamily="50" charset="-128"/>
              </a:endParaRPr>
            </a:p>
          </p:txBody>
        </p:sp>
      </p:grpSp>
      <p:grpSp>
        <p:nvGrpSpPr>
          <p:cNvPr id="1112" name="グループ化 5"/>
          <p:cNvGrpSpPr/>
          <p:nvPr/>
        </p:nvGrpSpPr>
        <p:grpSpPr>
          <a:xfrm>
            <a:off x="-206197" y="51078"/>
            <a:ext cx="7565642" cy="523220"/>
            <a:chOff x="-206197" y="51078"/>
            <a:chExt cx="7565642" cy="523220"/>
          </a:xfrm>
        </p:grpSpPr>
        <p:sp>
          <p:nvSpPr>
            <p:cNvPr id="1113"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1114"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115" name="テキスト ボックス 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116" name="正方形/長方形 38"/>
          <p:cNvSpPr/>
          <p:nvPr/>
        </p:nvSpPr>
        <p:spPr>
          <a:xfrm>
            <a:off x="129073" y="2020797"/>
            <a:ext cx="6608092" cy="712584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1117" name="グループ化 40"/>
          <p:cNvGrpSpPr/>
          <p:nvPr/>
        </p:nvGrpSpPr>
        <p:grpSpPr>
          <a:xfrm>
            <a:off x="172600" y="2837968"/>
            <a:ext cx="6585555" cy="708385"/>
            <a:chOff x="205684" y="2036963"/>
            <a:chExt cx="6585555" cy="894490"/>
          </a:xfrm>
        </p:grpSpPr>
        <p:sp>
          <p:nvSpPr>
            <p:cNvPr id="1118" name="角丸四角形 48"/>
            <p:cNvSpPr/>
            <p:nvPr/>
          </p:nvSpPr>
          <p:spPr>
            <a:xfrm>
              <a:off x="205684" y="2047413"/>
              <a:ext cx="1355488" cy="884040"/>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開催日時</a:t>
              </a:r>
            </a:p>
          </p:txBody>
        </p:sp>
        <p:sp>
          <p:nvSpPr>
            <p:cNvPr id="1119" name="角丸四角形 49"/>
            <p:cNvSpPr/>
            <p:nvPr/>
          </p:nvSpPr>
          <p:spPr>
            <a:xfrm>
              <a:off x="1670303" y="2036963"/>
              <a:ext cx="4985518" cy="88105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sp>
          <p:nvSpPr>
            <p:cNvPr id="1121" name="テキスト ボックス 58"/>
            <p:cNvSpPr txBox="1"/>
            <p:nvPr/>
          </p:nvSpPr>
          <p:spPr>
            <a:xfrm>
              <a:off x="1842528" y="2309486"/>
              <a:ext cx="4948711" cy="375680"/>
            </a:xfrm>
            <a:prstGeom prst="rect">
              <a:avLst/>
            </a:prstGeom>
            <a:noFill/>
            <a:ln>
              <a:noFill/>
            </a:ln>
          </p:spPr>
          <p:txBody>
            <a:bodyPr wrap="square" rtlCol="0" anchor="ctr" anchorCtr="0">
              <a:spAutoFit/>
            </a:bodyPr>
            <a:lstStyle/>
            <a:p>
              <a:pPr>
                <a:lnSpc>
                  <a:spcPts val="1600"/>
                </a:lnSpc>
              </a:pPr>
              <a:r>
                <a:rPr kumimoji="1" lang="ja-JP" altLang="en-US" sz="1600" dirty="0">
                  <a:latin typeface="+mn-ea"/>
                </a:rPr>
                <a:t>令和</a:t>
              </a:r>
              <a:r>
                <a:rPr kumimoji="1" lang="ja-JP" altLang="en-US" sz="1600" dirty="0" smtClean="0">
                  <a:latin typeface="+mn-ea"/>
                </a:rPr>
                <a:t>４年７月１７日（日）</a:t>
              </a:r>
              <a:r>
                <a:rPr kumimoji="1" lang="ja-JP" altLang="en-US" sz="1600" dirty="0">
                  <a:latin typeface="+mn-ea"/>
                </a:rPr>
                <a:t>１４：００～１５：３０</a:t>
              </a:r>
              <a:endParaRPr kumimoji="1" lang="en-US" altLang="ja-JP" sz="1600" dirty="0">
                <a:latin typeface="+mn-ea"/>
              </a:endParaRPr>
            </a:p>
          </p:txBody>
        </p:sp>
      </p:grpSp>
      <p:grpSp>
        <p:nvGrpSpPr>
          <p:cNvPr id="1130" name="グループ化 109"/>
          <p:cNvGrpSpPr/>
          <p:nvPr/>
        </p:nvGrpSpPr>
        <p:grpSpPr>
          <a:xfrm>
            <a:off x="180208" y="2014737"/>
            <a:ext cx="6458043" cy="783833"/>
            <a:chOff x="185556" y="3407741"/>
            <a:chExt cx="6458043" cy="888088"/>
          </a:xfrm>
        </p:grpSpPr>
        <p:sp>
          <p:nvSpPr>
            <p:cNvPr id="1131" name="角丸四角形 113"/>
            <p:cNvSpPr/>
            <p:nvPr/>
          </p:nvSpPr>
          <p:spPr>
            <a:xfrm>
              <a:off x="185556" y="3407741"/>
              <a:ext cx="1355487" cy="881474"/>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出演者・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チーム等</a:t>
              </a:r>
            </a:p>
          </p:txBody>
        </p:sp>
        <p:sp>
          <p:nvSpPr>
            <p:cNvPr id="1132" name="角丸四角形 114"/>
            <p:cNvSpPr/>
            <p:nvPr/>
          </p:nvSpPr>
          <p:spPr>
            <a:xfrm>
              <a:off x="1658081" y="3410725"/>
              <a:ext cx="4985518" cy="88510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grpSp>
      <p:grpSp>
        <p:nvGrpSpPr>
          <p:cNvPr id="1136" name="グループ化 115"/>
          <p:cNvGrpSpPr/>
          <p:nvPr/>
        </p:nvGrpSpPr>
        <p:grpSpPr>
          <a:xfrm>
            <a:off x="166000" y="4511393"/>
            <a:ext cx="6458043" cy="472553"/>
            <a:chOff x="185556" y="3407740"/>
            <a:chExt cx="6458043" cy="579526"/>
          </a:xfrm>
        </p:grpSpPr>
        <p:sp>
          <p:nvSpPr>
            <p:cNvPr id="1137" name="角丸四角形 11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p>
          </p:txBody>
        </p:sp>
        <p:sp>
          <p:nvSpPr>
            <p:cNvPr id="1138" name="角丸四角形 11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350" dirty="0">
                  <a:solidFill>
                    <a:schemeClr val="tx1"/>
                  </a:solidFill>
                </a:rPr>
                <a:t>　高知城歴史博物館</a:t>
              </a:r>
            </a:p>
          </p:txBody>
        </p:sp>
      </p:grpSp>
      <p:grpSp>
        <p:nvGrpSpPr>
          <p:cNvPr id="1139" name="グループ化 118"/>
          <p:cNvGrpSpPr/>
          <p:nvPr/>
        </p:nvGrpSpPr>
        <p:grpSpPr>
          <a:xfrm>
            <a:off x="166000" y="5034887"/>
            <a:ext cx="6458043" cy="479643"/>
            <a:chOff x="185556" y="3410726"/>
            <a:chExt cx="6458043" cy="588221"/>
          </a:xfrm>
        </p:grpSpPr>
        <p:sp>
          <p:nvSpPr>
            <p:cNvPr id="1140" name="角丸四角形 119"/>
            <p:cNvSpPr/>
            <p:nvPr/>
          </p:nvSpPr>
          <p:spPr>
            <a:xfrm>
              <a:off x="185556" y="3419421"/>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所在地</a:t>
              </a:r>
            </a:p>
          </p:txBody>
        </p:sp>
        <p:sp>
          <p:nvSpPr>
            <p:cNvPr id="1141" name="角丸四角形 12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350" dirty="0">
                  <a:solidFill>
                    <a:schemeClr val="tx1"/>
                  </a:solidFill>
                </a:rPr>
                <a:t>　同上</a:t>
              </a:r>
            </a:p>
          </p:txBody>
        </p:sp>
      </p:grpSp>
      <p:grpSp>
        <p:nvGrpSpPr>
          <p:cNvPr id="1142" name="グループ化 124"/>
          <p:cNvGrpSpPr/>
          <p:nvPr/>
        </p:nvGrpSpPr>
        <p:grpSpPr>
          <a:xfrm>
            <a:off x="166000" y="5549224"/>
            <a:ext cx="6440159" cy="479641"/>
            <a:chOff x="205683" y="9242148"/>
            <a:chExt cx="6440159" cy="559771"/>
          </a:xfrm>
        </p:grpSpPr>
        <p:grpSp>
          <p:nvGrpSpPr>
            <p:cNvPr id="1143" name="グループ化 125"/>
            <p:cNvGrpSpPr/>
            <p:nvPr/>
          </p:nvGrpSpPr>
          <p:grpSpPr>
            <a:xfrm>
              <a:off x="205683" y="9242148"/>
              <a:ext cx="6440159" cy="559771"/>
              <a:chOff x="185556" y="3399045"/>
              <a:chExt cx="6440159" cy="588221"/>
            </a:xfrm>
          </p:grpSpPr>
          <p:sp>
            <p:nvSpPr>
              <p:cNvPr id="1144" name="角丸四角形 12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連絡先</a:t>
                </a:r>
              </a:p>
            </p:txBody>
          </p:sp>
          <p:sp>
            <p:nvSpPr>
              <p:cNvPr id="1145" name="角丸四角形 130"/>
              <p:cNvSpPr/>
              <p:nvPr/>
            </p:nvSpPr>
            <p:spPr>
              <a:xfrm>
                <a:off x="1658081" y="3399045"/>
                <a:ext cx="2218806"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en-US" altLang="ja-JP" sz="1400" dirty="0">
                  <a:solidFill>
                    <a:schemeClr val="tx1"/>
                  </a:solidFill>
                </a:endParaRPr>
              </a:p>
              <a:p>
                <a:r>
                  <a:rPr kumimoji="1" lang="ja-JP" altLang="en-US" sz="1400" dirty="0">
                    <a:solidFill>
                      <a:schemeClr val="tx1"/>
                    </a:solidFill>
                  </a:rPr>
                  <a:t>　</a:t>
                </a:r>
                <a:r>
                  <a:rPr kumimoji="1" lang="en-US" altLang="ja-JP" sz="1600" dirty="0">
                    <a:solidFill>
                      <a:schemeClr val="tx1"/>
                    </a:solidFill>
                  </a:rPr>
                  <a:t>088-871-1600</a:t>
                </a:r>
                <a:endParaRPr kumimoji="1" lang="ja-JP" altLang="en-US" sz="1600" dirty="0">
                  <a:solidFill>
                    <a:schemeClr val="tx1"/>
                  </a:solidFill>
                </a:endParaRPr>
              </a:p>
            </p:txBody>
          </p:sp>
          <p:sp>
            <p:nvSpPr>
              <p:cNvPr id="1146" name="角丸四角形 87"/>
              <p:cNvSpPr/>
              <p:nvPr/>
            </p:nvSpPr>
            <p:spPr>
              <a:xfrm>
                <a:off x="3933911" y="3413354"/>
                <a:ext cx="2691804" cy="56223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147" name="テキスト ボックス 127"/>
            <p:cNvSpPr txBox="1"/>
            <p:nvPr/>
          </p:nvSpPr>
          <p:spPr>
            <a:xfrm>
              <a:off x="1534563" y="9250425"/>
              <a:ext cx="1225428"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1148" name="テキスト ボックス 128"/>
            <p:cNvSpPr txBox="1"/>
            <p:nvPr/>
          </p:nvSpPr>
          <p:spPr>
            <a:xfrm>
              <a:off x="3892204" y="9251487"/>
              <a:ext cx="1561171"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sp>
        <p:nvSpPr>
          <p:cNvPr id="1149"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1</a:t>
            </a:r>
          </a:p>
        </p:txBody>
      </p:sp>
      <p:sp>
        <p:nvSpPr>
          <p:cNvPr id="1150" name="正方形/長方形 3"/>
          <p:cNvSpPr/>
          <p:nvPr/>
        </p:nvSpPr>
        <p:spPr>
          <a:xfrm>
            <a:off x="0" y="9265316"/>
            <a:ext cx="6972301" cy="646331"/>
          </a:xfrm>
          <a:prstGeom prst="rect">
            <a:avLst/>
          </a:prstGeom>
        </p:spPr>
        <p:txBody>
          <a:bodyPr wrap="square">
            <a:spAutoFit/>
          </a:bodyPr>
          <a:lstStyle/>
          <a:p>
            <a:pPr marL="446088" indent="-446088"/>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）大声の定義を「観客等が、通常よりも大きな声量で、反復・継続的に声を発すること」とし、これを積極的に推奨する又は必要な対策を十分に施さないイベントは「大声あり」に該当することと整理する。</a:t>
            </a:r>
          </a:p>
        </p:txBody>
      </p:sp>
      <p:grpSp>
        <p:nvGrpSpPr>
          <p:cNvPr id="1152" name="グループ化 83"/>
          <p:cNvGrpSpPr/>
          <p:nvPr/>
        </p:nvGrpSpPr>
        <p:grpSpPr>
          <a:xfrm>
            <a:off x="200868" y="8398361"/>
            <a:ext cx="6450346" cy="679087"/>
            <a:chOff x="205084" y="9076588"/>
            <a:chExt cx="6450346" cy="580581"/>
          </a:xfrm>
        </p:grpSpPr>
        <p:sp>
          <p:nvSpPr>
            <p:cNvPr id="1153" name="角丸四角形 137"/>
            <p:cNvSpPr/>
            <p:nvPr/>
          </p:nvSpPr>
          <p:spPr>
            <a:xfrm>
              <a:off x="205084" y="9077929"/>
              <a:ext cx="1355487" cy="579240"/>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その他</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特記事項</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54" name="角丸四角形 138"/>
            <p:cNvSpPr/>
            <p:nvPr/>
          </p:nvSpPr>
          <p:spPr>
            <a:xfrm>
              <a:off x="1669912" y="9076588"/>
              <a:ext cx="4985518" cy="576256"/>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ja-JP" altLang="en-US" sz="1600" dirty="0">
                <a:solidFill>
                  <a:schemeClr val="tx1"/>
                </a:solidFill>
              </a:endParaRPr>
            </a:p>
          </p:txBody>
        </p:sp>
      </p:grpSp>
      <p:grpSp>
        <p:nvGrpSpPr>
          <p:cNvPr id="1157" name="グループ化 141"/>
          <p:cNvGrpSpPr/>
          <p:nvPr/>
        </p:nvGrpSpPr>
        <p:grpSpPr>
          <a:xfrm>
            <a:off x="172600" y="1558388"/>
            <a:ext cx="6458043" cy="409533"/>
            <a:chOff x="185556" y="3407740"/>
            <a:chExt cx="6458043" cy="579526"/>
          </a:xfrm>
        </p:grpSpPr>
        <p:sp>
          <p:nvSpPr>
            <p:cNvPr id="1158" name="角丸四角形 14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イベント名</a:t>
              </a:r>
            </a:p>
          </p:txBody>
        </p:sp>
        <p:sp>
          <p:nvSpPr>
            <p:cNvPr id="1159" name="角丸四角形 144"/>
            <p:cNvSpPr/>
            <p:nvPr/>
          </p:nvSpPr>
          <p:spPr>
            <a:xfrm>
              <a:off x="1630290" y="3410726"/>
              <a:ext cx="5013309"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400" dirty="0">
                  <a:solidFill>
                    <a:schemeClr val="tx1"/>
                  </a:solidFill>
                </a:rPr>
                <a:t>企画展記念講演会</a:t>
              </a:r>
              <a:r>
                <a:rPr kumimoji="1" lang="ja-JP" altLang="en-US" sz="1600" dirty="0" smtClean="0">
                  <a:solidFill>
                    <a:schemeClr val="tx1"/>
                  </a:solidFill>
                </a:rPr>
                <a:t>「軍事面から見た山内一豊・忠義」</a:t>
              </a:r>
              <a:endParaRPr kumimoji="1" lang="ja-JP" altLang="en-US" sz="1600" dirty="0">
                <a:solidFill>
                  <a:schemeClr val="tx1"/>
                </a:solidFill>
              </a:endParaRPr>
            </a:p>
          </p:txBody>
        </p:sp>
      </p:grpSp>
      <p:grpSp>
        <p:nvGrpSpPr>
          <p:cNvPr id="1162" name="グループ化 147"/>
          <p:cNvGrpSpPr/>
          <p:nvPr/>
        </p:nvGrpSpPr>
        <p:grpSpPr>
          <a:xfrm>
            <a:off x="172600" y="3599321"/>
            <a:ext cx="6458043" cy="409533"/>
            <a:chOff x="185556" y="3407740"/>
            <a:chExt cx="6458043" cy="579526"/>
          </a:xfrm>
        </p:grpSpPr>
        <p:sp>
          <p:nvSpPr>
            <p:cNvPr id="1163" name="角丸四角形 148"/>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開催会場</a:t>
              </a:r>
            </a:p>
          </p:txBody>
        </p:sp>
        <p:sp>
          <p:nvSpPr>
            <p:cNvPr id="1164" name="角丸四角形 149"/>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350" dirty="0">
                  <a:solidFill>
                    <a:schemeClr val="tx1"/>
                  </a:solidFill>
                </a:rPr>
                <a:t>　高知城歴史博物館</a:t>
              </a:r>
              <a:r>
                <a:rPr kumimoji="1" lang="ja-JP" altLang="en-US" sz="1350" dirty="0"/>
                <a:t>高知城歴史博物館</a:t>
              </a:r>
            </a:p>
          </p:txBody>
        </p:sp>
      </p:grpSp>
      <p:grpSp>
        <p:nvGrpSpPr>
          <p:cNvPr id="1165" name="グループ化 150"/>
          <p:cNvGrpSpPr/>
          <p:nvPr/>
        </p:nvGrpSpPr>
        <p:grpSpPr>
          <a:xfrm>
            <a:off x="172600" y="4040571"/>
            <a:ext cx="6458043" cy="418152"/>
            <a:chOff x="185556" y="3407739"/>
            <a:chExt cx="6458043" cy="579527"/>
          </a:xfrm>
        </p:grpSpPr>
        <p:sp>
          <p:nvSpPr>
            <p:cNvPr id="1166" name="角丸四角形 151"/>
            <p:cNvSpPr/>
            <p:nvPr/>
          </p:nvSpPr>
          <p:spPr>
            <a:xfrm>
              <a:off x="185556" y="3407739"/>
              <a:ext cx="1355487" cy="579527"/>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会場所在地</a:t>
              </a:r>
            </a:p>
          </p:txBody>
        </p:sp>
        <p:sp>
          <p:nvSpPr>
            <p:cNvPr id="1167" name="角丸四角形 15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350" dirty="0">
                  <a:solidFill>
                    <a:schemeClr val="tx1"/>
                  </a:solidFill>
                </a:rPr>
                <a:t>　高知市追手筋２－７－５</a:t>
              </a:r>
            </a:p>
          </p:txBody>
        </p:sp>
      </p:grpSp>
      <p:grpSp>
        <p:nvGrpSpPr>
          <p:cNvPr id="1168" name="グループ化 153"/>
          <p:cNvGrpSpPr/>
          <p:nvPr/>
        </p:nvGrpSpPr>
        <p:grpSpPr>
          <a:xfrm>
            <a:off x="168641" y="6069711"/>
            <a:ext cx="6716572" cy="1358263"/>
            <a:chOff x="205683" y="4670524"/>
            <a:chExt cx="6716572" cy="1358263"/>
          </a:xfrm>
        </p:grpSpPr>
        <p:sp>
          <p:nvSpPr>
            <p:cNvPr id="1169" name="角丸四角形 154"/>
            <p:cNvSpPr/>
            <p:nvPr/>
          </p:nvSpPr>
          <p:spPr>
            <a:xfrm>
              <a:off x="205683" y="4686473"/>
              <a:ext cx="1355487" cy="1342314"/>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収容率</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（上限）</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70" name="角丸四角形 155"/>
            <p:cNvSpPr/>
            <p:nvPr/>
          </p:nvSpPr>
          <p:spPr>
            <a:xfrm>
              <a:off x="1674261" y="4670524"/>
              <a:ext cx="4985518" cy="1339679"/>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en-US" altLang="ja-JP" sz="1350" dirty="0"/>
            </a:p>
          </p:txBody>
        </p:sp>
        <p:sp>
          <p:nvSpPr>
            <p:cNvPr id="1171" name="テキスト ボックス 156"/>
            <p:cNvSpPr txBox="1"/>
            <p:nvPr/>
          </p:nvSpPr>
          <p:spPr>
            <a:xfrm>
              <a:off x="2224215" y="4753683"/>
              <a:ext cx="1546354" cy="502702"/>
            </a:xfrm>
            <a:prstGeom prst="rect">
              <a:avLst/>
            </a:prstGeom>
            <a:noFill/>
            <a:ln>
              <a:noFill/>
            </a:ln>
          </p:spPr>
          <p:txBody>
            <a:bodyPr wrap="square" rtlCol="0">
              <a:spAutoFit/>
            </a:bodyPr>
            <a:lstStyle/>
            <a:p>
              <a:pPr algn="ctr">
                <a:lnSpc>
                  <a:spcPts val="1600"/>
                </a:lnSpc>
              </a:pPr>
              <a:r>
                <a:rPr kumimoji="1" lang="en-US" altLang="ja-JP" sz="1600" b="1" dirty="0">
                  <a:latin typeface="メイリオ" panose="020B0604030504040204" pitchFamily="50" charset="-128"/>
                  <a:ea typeface="メイリオ" panose="020B0604030504040204" pitchFamily="50" charset="-128"/>
                </a:rPr>
                <a:t>100%</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（大声なし）</a:t>
              </a:r>
              <a:endParaRPr kumimoji="1" lang="en-US" altLang="ja-JP" sz="1600" b="1" dirty="0">
                <a:latin typeface="メイリオ" panose="020B0604030504040204" pitchFamily="50" charset="-128"/>
                <a:ea typeface="メイリオ" panose="020B0604030504040204" pitchFamily="50" charset="-128"/>
              </a:endParaRPr>
            </a:p>
          </p:txBody>
        </p:sp>
        <p:sp>
          <p:nvSpPr>
            <p:cNvPr id="1172" name="テキスト ボックス 157"/>
            <p:cNvSpPr txBox="1"/>
            <p:nvPr/>
          </p:nvSpPr>
          <p:spPr>
            <a:xfrm>
              <a:off x="4400752" y="4744476"/>
              <a:ext cx="2188573"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人と人とが触れ合わない程度の間隔</a:t>
              </a:r>
            </a:p>
          </p:txBody>
        </p:sp>
        <p:sp>
          <p:nvSpPr>
            <p:cNvPr id="1173" name="正方形/長方形 158"/>
            <p:cNvSpPr/>
            <p:nvPr/>
          </p:nvSpPr>
          <p:spPr>
            <a:xfrm>
              <a:off x="3999492" y="4861621"/>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4" name="正方形/長方形 159"/>
            <p:cNvSpPr/>
            <p:nvPr/>
          </p:nvSpPr>
          <p:spPr>
            <a:xfrm>
              <a:off x="1859277" y="482558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75" name="直線コネクタ 160"/>
            <p:cNvCxnSpPr>
              <a:cxnSpLocks/>
              <a:stCxn id="1170" idx="3"/>
              <a:endCxn id="1170" idx="1"/>
            </p:cNvCxnSpPr>
            <p:nvPr/>
          </p:nvCxnSpPr>
          <p:spPr>
            <a:xfrm flipH="1">
              <a:off x="1674261" y="5340364"/>
              <a:ext cx="4985518"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176" name="テキスト ボックス 161"/>
            <p:cNvSpPr txBox="1"/>
            <p:nvPr/>
          </p:nvSpPr>
          <p:spPr>
            <a:xfrm>
              <a:off x="2235346" y="5449986"/>
              <a:ext cx="1546354" cy="512961"/>
            </a:xfrm>
            <a:prstGeom prst="rect">
              <a:avLst/>
            </a:prstGeom>
            <a:noFill/>
            <a:ln>
              <a:noFill/>
            </a:ln>
          </p:spPr>
          <p:txBody>
            <a:bodyPr wrap="square" rtlCol="0">
              <a:spAutoFit/>
            </a:bodyPr>
            <a:lstStyle/>
            <a:p>
              <a:pPr algn="ctr">
                <a:lnSpc>
                  <a:spcPts val="1600"/>
                </a:lnSpc>
              </a:pPr>
              <a:r>
                <a:rPr kumimoji="1" lang="en-US" altLang="ja-JP" sz="1600" b="1" dirty="0">
                  <a:latin typeface="メイリオ" panose="020B0604030504040204" pitchFamily="50" charset="-128"/>
                  <a:ea typeface="メイリオ" panose="020B0604030504040204" pitchFamily="50" charset="-128"/>
                </a:rPr>
                <a:t>50%</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（大声あり）</a:t>
              </a:r>
              <a:endParaRPr kumimoji="1" lang="en-US" altLang="ja-JP" sz="1600" b="1" dirty="0">
                <a:latin typeface="メイリオ" panose="020B0604030504040204" pitchFamily="50" charset="-128"/>
                <a:ea typeface="メイリオ" panose="020B0604030504040204" pitchFamily="50" charset="-128"/>
              </a:endParaRPr>
            </a:p>
          </p:txBody>
        </p:sp>
        <p:sp>
          <p:nvSpPr>
            <p:cNvPr id="1177" name="正方形/長方形 162"/>
            <p:cNvSpPr/>
            <p:nvPr/>
          </p:nvSpPr>
          <p:spPr>
            <a:xfrm>
              <a:off x="1859277"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8" name="テキスト ボックス 163"/>
            <p:cNvSpPr txBox="1"/>
            <p:nvPr/>
          </p:nvSpPr>
          <p:spPr>
            <a:xfrm>
              <a:off x="4125036" y="5426404"/>
              <a:ext cx="2797219"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十分な人と人との間隔</a:t>
              </a:r>
            </a:p>
            <a:p>
              <a:pPr algn="ctr">
                <a:lnSpc>
                  <a:spcPts val="1600"/>
                </a:lnSpc>
              </a:pPr>
              <a:r>
                <a:rPr kumimoji="1" lang="ja-JP" altLang="en-US" sz="1400" b="1" dirty="0">
                  <a:latin typeface="メイリオ" panose="020B0604030504040204" pitchFamily="50" charset="-128"/>
                  <a:ea typeface="メイリオ" panose="020B0604030504040204" pitchFamily="50" charset="-128"/>
                </a:rPr>
                <a:t>（できるだけ２ｍ、最低１ｍ）</a:t>
              </a:r>
            </a:p>
          </p:txBody>
        </p:sp>
        <p:sp>
          <p:nvSpPr>
            <p:cNvPr id="1179" name="正方形/長方形 164"/>
            <p:cNvSpPr/>
            <p:nvPr/>
          </p:nvSpPr>
          <p:spPr>
            <a:xfrm>
              <a:off x="4007850" y="5539189"/>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80" name="テキスト ボックス 166"/>
          <p:cNvSpPr txBox="1"/>
          <p:nvPr/>
        </p:nvSpPr>
        <p:spPr>
          <a:xfrm>
            <a:off x="3260612" y="6789923"/>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sp>
        <p:nvSpPr>
          <p:cNvPr id="1181" name="テキスト ボックス 165"/>
          <p:cNvSpPr txBox="1"/>
          <p:nvPr/>
        </p:nvSpPr>
        <p:spPr>
          <a:xfrm>
            <a:off x="3254736" y="6101300"/>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cxnSp>
        <p:nvCxnSpPr>
          <p:cNvPr id="1182" name="直線コネクタ 171"/>
          <p:cNvCxnSpPr/>
          <p:nvPr/>
        </p:nvCxnSpPr>
        <p:spPr>
          <a:xfrm>
            <a:off x="3872889" y="6077550"/>
            <a:ext cx="1127" cy="1330692"/>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183" name="テキスト ボックス 172"/>
          <p:cNvSpPr txBox="1"/>
          <p:nvPr/>
        </p:nvSpPr>
        <p:spPr>
          <a:xfrm>
            <a:off x="5080656" y="7382477"/>
            <a:ext cx="666072" cy="297517"/>
          </a:xfrm>
          <a:prstGeom prst="rect">
            <a:avLst/>
          </a:prstGeom>
          <a:noFill/>
          <a:ln>
            <a:noFill/>
          </a:ln>
        </p:spPr>
        <p:txBody>
          <a:bodyPr wrap="square" rtlCol="0">
            <a:spAutoFit/>
          </a:bodyPr>
          <a:lstStyle/>
          <a:p>
            <a:pPr>
              <a:lnSpc>
                <a:spcPts val="1600"/>
              </a:lnSpc>
            </a:pPr>
            <a:r>
              <a:rPr kumimoji="1" lang="ja-JP" altLang="en-US" sz="1200" b="1" dirty="0" err="1">
                <a:latin typeface="メイリオ" panose="020B0604030504040204" pitchFamily="50" charset="-128"/>
                <a:ea typeface="メイリオ" panose="020B0604030504040204" pitchFamily="50" charset="-128"/>
              </a:rPr>
              <a:t>ー</a:t>
            </a:r>
            <a:endParaRPr kumimoji="1" lang="en-US" altLang="ja-JP" sz="1200" b="1" dirty="0">
              <a:latin typeface="メイリオ" panose="020B0604030504040204" pitchFamily="50" charset="-128"/>
              <a:ea typeface="メイリオ" panose="020B0604030504040204" pitchFamily="50" charset="-128"/>
            </a:endParaRPr>
          </a:p>
        </p:txBody>
      </p:sp>
      <p:grpSp>
        <p:nvGrpSpPr>
          <p:cNvPr id="1184" name="グループ化 11"/>
          <p:cNvGrpSpPr/>
          <p:nvPr/>
        </p:nvGrpSpPr>
        <p:grpSpPr>
          <a:xfrm>
            <a:off x="180208" y="7490104"/>
            <a:ext cx="6458043" cy="440256"/>
            <a:chOff x="180208" y="7267678"/>
            <a:chExt cx="6458043" cy="440256"/>
          </a:xfrm>
        </p:grpSpPr>
        <p:grpSp>
          <p:nvGrpSpPr>
            <p:cNvPr id="1185" name="グループ化 168"/>
            <p:cNvGrpSpPr/>
            <p:nvPr/>
          </p:nvGrpSpPr>
          <p:grpSpPr>
            <a:xfrm>
              <a:off x="180208" y="7267678"/>
              <a:ext cx="6458043" cy="440256"/>
              <a:chOff x="185556" y="3407740"/>
              <a:chExt cx="6458043" cy="596262"/>
            </a:xfrm>
          </p:grpSpPr>
          <p:sp>
            <p:nvSpPr>
              <p:cNvPr id="1186" name="角丸四角形 16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収容人数</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87" name="角丸四角形 170"/>
              <p:cNvSpPr/>
              <p:nvPr/>
            </p:nvSpPr>
            <p:spPr>
              <a:xfrm>
                <a:off x="1658081" y="3427462"/>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600" dirty="0">
                    <a:solidFill>
                      <a:schemeClr val="tx1"/>
                    </a:solidFill>
                  </a:rPr>
                  <a:t>　　　　</a:t>
                </a:r>
                <a:r>
                  <a:rPr kumimoji="1" lang="en-US" altLang="ja-JP" sz="1600" dirty="0">
                    <a:solidFill>
                      <a:schemeClr val="tx1"/>
                    </a:solidFill>
                  </a:rPr>
                  <a:t>80</a:t>
                </a:r>
                <a:endParaRPr kumimoji="1" lang="ja-JP" altLang="en-US" sz="1600" dirty="0">
                  <a:solidFill>
                    <a:schemeClr val="tx1"/>
                  </a:solidFill>
                </a:endParaRPr>
              </a:p>
            </p:txBody>
          </p:sp>
        </p:grpSp>
        <p:sp>
          <p:nvSpPr>
            <p:cNvPr id="1188" name="テキスト ボックス 173"/>
            <p:cNvSpPr txBox="1"/>
            <p:nvPr/>
          </p:nvSpPr>
          <p:spPr>
            <a:xfrm>
              <a:off x="2971481" y="7346775"/>
              <a:ext cx="1347494" cy="296624"/>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人</a:t>
              </a: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1189" name="グループ化 10"/>
          <p:cNvGrpSpPr/>
          <p:nvPr/>
        </p:nvGrpSpPr>
        <p:grpSpPr>
          <a:xfrm>
            <a:off x="193171" y="7949553"/>
            <a:ext cx="6458043" cy="421416"/>
            <a:chOff x="193171" y="7714774"/>
            <a:chExt cx="6458043" cy="421416"/>
          </a:xfrm>
        </p:grpSpPr>
        <p:grpSp>
          <p:nvGrpSpPr>
            <p:cNvPr id="1190" name="グループ化 121"/>
            <p:cNvGrpSpPr/>
            <p:nvPr/>
          </p:nvGrpSpPr>
          <p:grpSpPr>
            <a:xfrm>
              <a:off x="193171" y="7714774"/>
              <a:ext cx="6458043" cy="421416"/>
              <a:chOff x="185556" y="3407740"/>
              <a:chExt cx="6458043" cy="579526"/>
            </a:xfrm>
          </p:grpSpPr>
          <p:sp>
            <p:nvSpPr>
              <p:cNvPr id="1191" name="角丸四角形 122"/>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参加人数</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92" name="角丸四角形 123"/>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600" dirty="0">
                    <a:solidFill>
                      <a:schemeClr val="tx1"/>
                    </a:solidFill>
                  </a:rPr>
                  <a:t>　　　　</a:t>
                </a:r>
                <a:r>
                  <a:rPr kumimoji="1" lang="en-US" altLang="ja-JP" sz="1600" dirty="0">
                    <a:solidFill>
                      <a:schemeClr val="tx1"/>
                    </a:solidFill>
                  </a:rPr>
                  <a:t>40</a:t>
                </a:r>
                <a:r>
                  <a:rPr kumimoji="1" lang="ja-JP" altLang="en-US" sz="1600" dirty="0">
                    <a:solidFill>
                      <a:schemeClr val="tx1"/>
                    </a:solidFill>
                  </a:rPr>
                  <a:t>　　　　（予約制）</a:t>
                </a:r>
              </a:p>
            </p:txBody>
          </p:sp>
        </p:grpSp>
        <p:sp>
          <p:nvSpPr>
            <p:cNvPr id="1193" name="テキスト ボックス 174"/>
            <p:cNvSpPr txBox="1"/>
            <p:nvPr/>
          </p:nvSpPr>
          <p:spPr>
            <a:xfrm>
              <a:off x="2960350" y="7777170"/>
              <a:ext cx="1347494" cy="296624"/>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人</a:t>
              </a:r>
              <a:endParaRPr kumimoji="1" lang="en-US" altLang="ja-JP" sz="1200" b="1" dirty="0">
                <a:latin typeface="メイリオ" panose="020B0604030504040204" pitchFamily="50" charset="-128"/>
                <a:ea typeface="メイリオ" panose="020B0604030504040204" pitchFamily="50" charset="-128"/>
              </a:endParaRPr>
            </a:p>
          </p:txBody>
        </p:sp>
      </p:grpSp>
      <p:sp>
        <p:nvSpPr>
          <p:cNvPr id="3" name="正方形/長方形 2">
            <a:extLst>
              <a:ext uri="{FF2B5EF4-FFF2-40B4-BE49-F238E27FC236}">
                <a16:creationId xmlns:a16="http://schemas.microsoft.com/office/drawing/2014/main" id="{883740E9-C608-40AD-92DC-EA16E0D46CF6}"/>
              </a:ext>
            </a:extLst>
          </p:cNvPr>
          <p:cNvSpPr/>
          <p:nvPr/>
        </p:nvSpPr>
        <p:spPr>
          <a:xfrm>
            <a:off x="1834078" y="6211905"/>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2" name="テキスト ボックス 1"/>
          <p:cNvSpPr txBox="1"/>
          <p:nvPr/>
        </p:nvSpPr>
        <p:spPr>
          <a:xfrm>
            <a:off x="1834077" y="2226460"/>
            <a:ext cx="4536000" cy="338554"/>
          </a:xfrm>
          <a:prstGeom prst="rect">
            <a:avLst/>
          </a:prstGeom>
          <a:noFill/>
        </p:spPr>
        <p:txBody>
          <a:bodyPr wrap="square" rtlCol="0">
            <a:spAutoFit/>
          </a:bodyPr>
          <a:lstStyle/>
          <a:p>
            <a:r>
              <a:rPr kumimoji="1" lang="ja-JP" altLang="en-US" sz="1600" dirty="0"/>
              <a:t>講師　</a:t>
            </a:r>
            <a:r>
              <a:rPr kumimoji="1" lang="ja-JP" altLang="en-US" sz="1600" dirty="0" smtClean="0"/>
              <a:t>長屋隆幸</a:t>
            </a:r>
            <a:endParaRPr kumimoji="1" lang="en-US" altLang="ja-JP" sz="1600" dirty="0"/>
          </a:p>
        </p:txBody>
      </p:sp>
      <p:sp>
        <p:nvSpPr>
          <p:cNvPr id="4" name="テキスト ボックス 3">
            <a:extLst>
              <a:ext uri="{FF2B5EF4-FFF2-40B4-BE49-F238E27FC236}">
                <a16:creationId xmlns:a16="http://schemas.microsoft.com/office/drawing/2014/main" id="{1C3A5087-7766-451B-A581-EBCE9CF3020A}"/>
              </a:ext>
            </a:extLst>
          </p:cNvPr>
          <p:cNvSpPr txBox="1"/>
          <p:nvPr/>
        </p:nvSpPr>
        <p:spPr>
          <a:xfrm>
            <a:off x="8289758" y="5495459"/>
            <a:ext cx="184731" cy="369332"/>
          </a:xfrm>
          <a:prstGeom prst="rect">
            <a:avLst/>
          </a:prstGeom>
          <a:noFill/>
        </p:spPr>
        <p:txBody>
          <a:bodyPr wrap="none" rtlCol="0">
            <a:spAutoFit/>
          </a:bodyPr>
          <a:lstStyle/>
          <a:p>
            <a:endParaRPr kumimoji="1" lang="ja-JP" altLang="en-US" b="1" dirty="0"/>
          </a:p>
        </p:txBody>
      </p:sp>
      <p:sp>
        <p:nvSpPr>
          <p:cNvPr id="79" name="テキスト ボックス 78">
            <a:extLst>
              <a:ext uri="{FF2B5EF4-FFF2-40B4-BE49-F238E27FC236}">
                <a16:creationId xmlns:a16="http://schemas.microsoft.com/office/drawing/2014/main" id="{489D8C2E-ACE6-4C7F-942A-A9EC9B4D8860}"/>
              </a:ext>
            </a:extLst>
          </p:cNvPr>
          <p:cNvSpPr txBox="1"/>
          <p:nvPr/>
        </p:nvSpPr>
        <p:spPr>
          <a:xfrm>
            <a:off x="3907754" y="6215899"/>
            <a:ext cx="1140710" cy="369332"/>
          </a:xfrm>
          <a:prstGeom prst="rect">
            <a:avLst/>
          </a:prstGeom>
          <a:noFill/>
        </p:spPr>
        <p:txBody>
          <a:bodyPr wrap="square">
            <a:spAutoFit/>
          </a:bodyPr>
          <a:lstStyle/>
          <a:p>
            <a:r>
              <a:rPr kumimoji="1" lang="ja-JP" altLang="en-US" b="1" dirty="0"/>
              <a:t>レ</a:t>
            </a:r>
          </a:p>
        </p:txBody>
      </p:sp>
    </p:spTree>
    <p:extLst>
      <p:ext uri="{BB962C8B-B14F-4D97-AF65-F5344CB8AC3E}">
        <p14:creationId xmlns:p14="http://schemas.microsoft.com/office/powerpoint/2010/main" val="2898198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5" name="正方形/長方形 81"/>
          <p:cNvSpPr/>
          <p:nvPr/>
        </p:nvSpPr>
        <p:spPr>
          <a:xfrm>
            <a:off x="124955" y="2391881"/>
            <a:ext cx="6608092" cy="748301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1196" name="グループ化 35"/>
          <p:cNvGrpSpPr/>
          <p:nvPr/>
        </p:nvGrpSpPr>
        <p:grpSpPr>
          <a:xfrm>
            <a:off x="127039" y="809094"/>
            <a:ext cx="6608092" cy="1425503"/>
            <a:chOff x="124955" y="1254625"/>
            <a:chExt cx="6608092" cy="915366"/>
          </a:xfrm>
        </p:grpSpPr>
        <p:sp>
          <p:nvSpPr>
            <p:cNvPr id="1197"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98"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99"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1200" name="テキスト ボックス 20"/>
            <p:cNvSpPr txBox="1"/>
            <p:nvPr/>
          </p:nvSpPr>
          <p:spPr>
            <a:xfrm>
              <a:off x="1439939" y="1409381"/>
              <a:ext cx="521790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1201" name="グループ化 5"/>
          <p:cNvGrpSpPr/>
          <p:nvPr/>
        </p:nvGrpSpPr>
        <p:grpSpPr>
          <a:xfrm>
            <a:off x="-206197" y="51078"/>
            <a:ext cx="7565642" cy="523220"/>
            <a:chOff x="-206197" y="51078"/>
            <a:chExt cx="7565642" cy="523220"/>
          </a:xfrm>
        </p:grpSpPr>
        <p:sp>
          <p:nvSpPr>
            <p:cNvPr id="1202"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120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204" name="グループ化 9"/>
          <p:cNvGrpSpPr/>
          <p:nvPr/>
        </p:nvGrpSpPr>
        <p:grpSpPr>
          <a:xfrm>
            <a:off x="290460" y="2484548"/>
            <a:ext cx="6387284" cy="2657587"/>
            <a:chOff x="290460" y="2339405"/>
            <a:chExt cx="6387284" cy="2657587"/>
          </a:xfrm>
        </p:grpSpPr>
        <p:sp>
          <p:nvSpPr>
            <p:cNvPr id="1205" name="角丸四角形 42"/>
            <p:cNvSpPr/>
            <p:nvPr/>
          </p:nvSpPr>
          <p:spPr>
            <a:xfrm>
              <a:off x="1732166" y="2360157"/>
              <a:ext cx="4945578" cy="2628829"/>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06" name="角丸四角形 41"/>
            <p:cNvSpPr/>
            <p:nvPr/>
          </p:nvSpPr>
          <p:spPr>
            <a:xfrm>
              <a:off x="290460" y="2339405"/>
              <a:ext cx="1300216" cy="2657587"/>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①飛沫の抑制（マスク着用や大声を出さないこと）の徹底</a:t>
              </a:r>
            </a:p>
          </p:txBody>
        </p:sp>
        <p:sp>
          <p:nvSpPr>
            <p:cNvPr id="1207" name="正方形/長方形 46"/>
            <p:cNvSpPr/>
            <p:nvPr/>
          </p:nvSpPr>
          <p:spPr>
            <a:xfrm>
              <a:off x="1901028" y="34275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08" name="テキスト ボックス 47"/>
            <p:cNvSpPr txBox="1"/>
            <p:nvPr/>
          </p:nvSpPr>
          <p:spPr>
            <a:xfrm>
              <a:off x="2290703" y="2386263"/>
              <a:ext cx="4281536" cy="1938992"/>
            </a:xfrm>
            <a:prstGeom prst="rect">
              <a:avLst/>
            </a:prstGeom>
            <a:noFill/>
            <a:ln>
              <a:noFill/>
            </a:ln>
          </p:spPr>
          <p:txBody>
            <a:bodyPr wrap="square" rtlCol="0" anchor="b">
              <a:spAutoFit/>
            </a:bodyPr>
            <a:lstStyle/>
            <a:p>
              <a:pPr lvl="0">
                <a:lnSpc>
                  <a:spcPts val="1600"/>
                </a:lnSpc>
                <a:defRPr/>
              </a:pP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大声なしの場合</a:t>
              </a:r>
              <a:r>
                <a:rPr kumimoji="1" lang="en-US" altLang="ja-JP" sz="1600" b="1" dirty="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a:latin typeface="メイリオ" panose="020B0604030504040204" pitchFamily="50" charset="-128"/>
                  <a:ea typeface="メイリオ" panose="020B0604030504040204" pitchFamily="50" charset="-128"/>
                </a:rPr>
                <a:t>飛沫が発生するおそれのある行為を抑制するため、適切なマスク（品質の確かな、できれば不織布）の正しい着用や大声（</a:t>
              </a: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）を出さないことを周知・徹底し、そうした行為をする者がいた場合には、個別に注意、退場処分等の措置を講じる。</a:t>
              </a:r>
              <a:endParaRPr kumimoji="1" lang="en-US" altLang="ja-JP" sz="1600" b="1" dirty="0">
                <a:latin typeface="メイリオ" panose="020B0604030504040204" pitchFamily="50" charset="-128"/>
                <a:ea typeface="メイリオ" panose="020B0604030504040204" pitchFamily="50" charset="-128"/>
              </a:endParaRPr>
            </a:p>
            <a:p>
              <a:pPr marL="452438" lvl="0" indent="-452438">
                <a:lnSpc>
                  <a:spcPts val="1600"/>
                </a:lnSpc>
                <a:defRPr/>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）大声の定義を「観客等が、①通常よりも大きな声量で、②反復・継続的に声を発すること」とする。</a:t>
              </a:r>
            </a:p>
          </p:txBody>
        </p:sp>
      </p:grpSp>
      <p:grpSp>
        <p:nvGrpSpPr>
          <p:cNvPr id="1209" name="グループ化 50"/>
          <p:cNvGrpSpPr/>
          <p:nvPr/>
        </p:nvGrpSpPr>
        <p:grpSpPr>
          <a:xfrm>
            <a:off x="297318" y="5173313"/>
            <a:ext cx="6387284" cy="1594184"/>
            <a:chOff x="290460" y="2456344"/>
            <a:chExt cx="6387284" cy="1594184"/>
          </a:xfrm>
        </p:grpSpPr>
        <p:sp>
          <p:nvSpPr>
            <p:cNvPr id="1210" name="角丸四角形 51"/>
            <p:cNvSpPr/>
            <p:nvPr/>
          </p:nvSpPr>
          <p:spPr>
            <a:xfrm>
              <a:off x="1732166" y="2475832"/>
              <a:ext cx="4945578" cy="1574696"/>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11" name="角丸四角形 52"/>
            <p:cNvSpPr/>
            <p:nvPr/>
          </p:nvSpPr>
          <p:spPr>
            <a:xfrm>
              <a:off x="290460" y="2456344"/>
              <a:ext cx="1300216" cy="1591923"/>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②手洗、手指・施設消毒の徹底</a:t>
              </a:r>
            </a:p>
          </p:txBody>
        </p:sp>
        <p:sp>
          <p:nvSpPr>
            <p:cNvPr id="1212" name="正方形/長方形 53"/>
            <p:cNvSpPr/>
            <p:nvPr/>
          </p:nvSpPr>
          <p:spPr>
            <a:xfrm>
              <a:off x="1901028" y="27106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13" name="テキスト ボックス 54"/>
            <p:cNvSpPr txBox="1"/>
            <p:nvPr/>
          </p:nvSpPr>
          <p:spPr>
            <a:xfrm>
              <a:off x="2303910" y="3415863"/>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主催者側による施設内（出入口、トイレ、共用部等）の定期的かつこまめな消毒の実施。</a:t>
              </a:r>
            </a:p>
          </p:txBody>
        </p:sp>
        <p:sp>
          <p:nvSpPr>
            <p:cNvPr id="1214" name="テキスト ボックス 55"/>
            <p:cNvSpPr txBox="1"/>
            <p:nvPr/>
          </p:nvSpPr>
          <p:spPr>
            <a:xfrm>
              <a:off x="2347138" y="2647720"/>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こまめな手洗や手指消毒の徹底を促す（会場出入口等へのアルコール等の手指消毒液の設置や場内アナウンス等の実施。）。</a:t>
              </a:r>
            </a:p>
          </p:txBody>
        </p:sp>
        <p:sp>
          <p:nvSpPr>
            <p:cNvPr id="1215" name="正方形/長方形 56"/>
            <p:cNvSpPr/>
            <p:nvPr/>
          </p:nvSpPr>
          <p:spPr>
            <a:xfrm>
              <a:off x="1900610" y="350751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grpSp>
        <p:nvGrpSpPr>
          <p:cNvPr id="1216" name="グループ化 60"/>
          <p:cNvGrpSpPr/>
          <p:nvPr/>
        </p:nvGrpSpPr>
        <p:grpSpPr>
          <a:xfrm>
            <a:off x="290460" y="6827965"/>
            <a:ext cx="6387284" cy="888278"/>
            <a:chOff x="290460" y="2666472"/>
            <a:chExt cx="6387284" cy="888278"/>
          </a:xfrm>
        </p:grpSpPr>
        <p:sp>
          <p:nvSpPr>
            <p:cNvPr id="1217" name="角丸四角形 63"/>
            <p:cNvSpPr/>
            <p:nvPr/>
          </p:nvSpPr>
          <p:spPr>
            <a:xfrm>
              <a:off x="1732166" y="2684150"/>
              <a:ext cx="4945578" cy="87060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18" name="角丸四角形 64"/>
            <p:cNvSpPr/>
            <p:nvPr/>
          </p:nvSpPr>
          <p:spPr>
            <a:xfrm>
              <a:off x="290460" y="2666472"/>
              <a:ext cx="1300216" cy="88520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③換気の徹底</a:t>
              </a:r>
            </a:p>
          </p:txBody>
        </p:sp>
        <p:sp>
          <p:nvSpPr>
            <p:cNvPr id="1219" name="正方形/長方形 65"/>
            <p:cNvSpPr/>
            <p:nvPr/>
          </p:nvSpPr>
          <p:spPr>
            <a:xfrm>
              <a:off x="1901028" y="297486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0" name="テキスト ボックス 67"/>
            <p:cNvSpPr txBox="1"/>
            <p:nvPr/>
          </p:nvSpPr>
          <p:spPr>
            <a:xfrm>
              <a:off x="2310768" y="276037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法令を遵守した空調設備の設置による常時換気又はこまめな換気（１時間に２回以上・１回に５分間以上等）の徹底。</a:t>
              </a:r>
            </a:p>
          </p:txBody>
        </p:sp>
      </p:grpSp>
      <p:grpSp>
        <p:nvGrpSpPr>
          <p:cNvPr id="1221" name="グループ化 69"/>
          <p:cNvGrpSpPr/>
          <p:nvPr/>
        </p:nvGrpSpPr>
        <p:grpSpPr>
          <a:xfrm>
            <a:off x="297318" y="7791256"/>
            <a:ext cx="6387284" cy="2006595"/>
            <a:chOff x="290460" y="2339406"/>
            <a:chExt cx="6387284" cy="2006595"/>
          </a:xfrm>
        </p:grpSpPr>
        <p:sp>
          <p:nvSpPr>
            <p:cNvPr id="1222"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3"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④来場者間の密集回避⇒参加人数を収容率の</a:t>
              </a:r>
              <a:r>
                <a:rPr kumimoji="1" lang="en-US" altLang="ja-JP" sz="1600" b="1" dirty="0">
                  <a:solidFill>
                    <a:schemeClr val="tx1"/>
                  </a:solidFill>
                  <a:latin typeface="メイリオ" panose="020B0604030504040204" pitchFamily="50" charset="-128"/>
                  <a:ea typeface="メイリオ" panose="020B0604030504040204" pitchFamily="50" charset="-128"/>
                </a:rPr>
                <a:t>50</a:t>
              </a:r>
              <a:r>
                <a:rPr kumimoji="1" lang="ja-JP" altLang="en-US" sz="1600" b="1" dirty="0">
                  <a:solidFill>
                    <a:schemeClr val="tx1"/>
                  </a:solidFill>
                  <a:latin typeface="メイリオ" panose="020B0604030504040204" pitchFamily="50" charset="-128"/>
                  <a:ea typeface="メイリオ" panose="020B0604030504040204" pitchFamily="50" charset="-128"/>
                </a:rPr>
                <a:t>％以内に制限して実施</a:t>
              </a:r>
            </a:p>
          </p:txBody>
        </p:sp>
        <p:sp>
          <p:nvSpPr>
            <p:cNvPr id="1224" name="正方形/長方形 72"/>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5" name="テキスト ボックス 73"/>
            <p:cNvSpPr txBox="1"/>
            <p:nvPr/>
          </p:nvSpPr>
          <p:spPr>
            <a:xfrm>
              <a:off x="2357890" y="2481034"/>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入退場時の密集を回避するための措置（入場ゲートの増設や時間差入退場等）の実施。</a:t>
              </a:r>
            </a:p>
          </p:txBody>
        </p:sp>
        <p:sp>
          <p:nvSpPr>
            <p:cNvPr id="1226" name="正方形/長方形 76"/>
            <p:cNvSpPr/>
            <p:nvPr/>
          </p:nvSpPr>
          <p:spPr>
            <a:xfrm>
              <a:off x="1894170" y="307829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7" name="正方形/長方形 77"/>
            <p:cNvSpPr/>
            <p:nvPr/>
          </p:nvSpPr>
          <p:spPr>
            <a:xfrm>
              <a:off x="1900610" y="3686337"/>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8" name="テキスト ボックス 80"/>
            <p:cNvSpPr txBox="1"/>
            <p:nvPr/>
          </p:nvSpPr>
          <p:spPr>
            <a:xfrm>
              <a:off x="2340280" y="3023890"/>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休憩時間や待合場所での密集も回避するための人員配置や動線確保等の体制構築。</a:t>
              </a:r>
            </a:p>
          </p:txBody>
        </p:sp>
        <p:sp>
          <p:nvSpPr>
            <p:cNvPr id="1229" name="テキスト ボックス 83"/>
            <p:cNvSpPr txBox="1"/>
            <p:nvPr/>
          </p:nvSpPr>
          <p:spPr>
            <a:xfrm>
              <a:off x="2330100" y="3530581"/>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大声を伴わない場合には、人と人とが触れ合わない間隔、大声を伴う可能性のあるイベントは、前後左右の座席との身体的距離の確保</a:t>
              </a:r>
            </a:p>
          </p:txBody>
        </p:sp>
      </p:grpSp>
      <p:sp>
        <p:nvSpPr>
          <p:cNvPr id="1230" name="テキスト ボックス 85"/>
          <p:cNvSpPr txBox="1"/>
          <p:nvPr/>
        </p:nvSpPr>
        <p:spPr>
          <a:xfrm>
            <a:off x="6308738"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a:latin typeface="メイリオ" panose="020B0604030504040204" pitchFamily="50" charset="-128"/>
              <a:ea typeface="メイリオ" panose="020B0604030504040204" pitchFamily="50" charset="-128"/>
            </a:endParaRPr>
          </a:p>
        </p:txBody>
      </p:sp>
      <p:sp>
        <p:nvSpPr>
          <p:cNvPr id="1231" name="テキスト ボックス 39"/>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232" name="テキスト ボックス 40"/>
          <p:cNvSpPr txBox="1"/>
          <p:nvPr/>
        </p:nvSpPr>
        <p:spPr>
          <a:xfrm>
            <a:off x="2290703" y="4426244"/>
            <a:ext cx="4301601" cy="707886"/>
          </a:xfrm>
          <a:prstGeom prst="rect">
            <a:avLst/>
          </a:prstGeom>
          <a:noFill/>
          <a:ln>
            <a:noFill/>
          </a:ln>
        </p:spPr>
        <p:txBody>
          <a:bodyPr wrap="square" rtlCol="0" anchor="b">
            <a:spAutoFit/>
          </a:bodyPr>
          <a:lstStyle/>
          <a:p>
            <a:pPr lvl="0">
              <a:lnSpc>
                <a:spcPts val="1600"/>
              </a:lnSpc>
              <a:defRPr/>
            </a:pP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大声ありの場合</a:t>
            </a:r>
            <a:r>
              <a:rPr kumimoji="1" lang="en-US" altLang="ja-JP" sz="1600" b="1" dirty="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「大声なしの場合」の「大声」を「常時大声を出す行為」と読み替える。</a:t>
            </a:r>
            <a:endParaRPr kumimoji="1" lang="en-US" altLang="ja-JP" sz="1600" b="1" dirty="0">
              <a:latin typeface="メイリオ" panose="020B0604030504040204" pitchFamily="50" charset="-128"/>
              <a:ea typeface="メイリオ" panose="020B0604030504040204" pitchFamily="50" charset="-128"/>
            </a:endParaRPr>
          </a:p>
        </p:txBody>
      </p:sp>
      <p:cxnSp>
        <p:nvCxnSpPr>
          <p:cNvPr id="1233" name="直線コネクタ 3"/>
          <p:cNvCxnSpPr/>
          <p:nvPr/>
        </p:nvCxnSpPr>
        <p:spPr>
          <a:xfrm>
            <a:off x="2364748" y="4426244"/>
            <a:ext cx="4106390"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41" name="正方形/長方形 40">
            <a:extLst>
              <a:ext uri="{FF2B5EF4-FFF2-40B4-BE49-F238E27FC236}">
                <a16:creationId xmlns:a16="http://schemas.microsoft.com/office/drawing/2014/main" id="{B9E7EF7F-E4A3-4C30-94F0-D1FCA81DC025}"/>
              </a:ext>
            </a:extLst>
          </p:cNvPr>
          <p:cNvSpPr/>
          <p:nvPr/>
        </p:nvSpPr>
        <p:spPr>
          <a:xfrm>
            <a:off x="1934130" y="3571943"/>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cxnSp>
        <p:nvCxnSpPr>
          <p:cNvPr id="3" name="直線コネクタ 2"/>
          <p:cNvCxnSpPr/>
          <p:nvPr/>
        </p:nvCxnSpPr>
        <p:spPr>
          <a:xfrm flipV="1">
            <a:off x="1922098" y="8010272"/>
            <a:ext cx="4549040" cy="894446"/>
          </a:xfrm>
          <a:prstGeom prst="line">
            <a:avLst/>
          </a:prstGeom>
          <a:ln w="38100"/>
        </p:spPr>
        <p:style>
          <a:lnRef idx="1">
            <a:schemeClr val="dk1"/>
          </a:lnRef>
          <a:fillRef idx="0">
            <a:schemeClr val="dk1"/>
          </a:fillRef>
          <a:effectRef idx="0">
            <a:schemeClr val="dk1"/>
          </a:effectRef>
          <a:fontRef idx="minor">
            <a:schemeClr val="tx1"/>
          </a:fontRef>
        </p:style>
      </p:cxnSp>
      <p:sp>
        <p:nvSpPr>
          <p:cNvPr id="43" name="正方形/長方形 42">
            <a:extLst>
              <a:ext uri="{FF2B5EF4-FFF2-40B4-BE49-F238E27FC236}">
                <a16:creationId xmlns:a16="http://schemas.microsoft.com/office/drawing/2014/main" id="{90CE1ED2-67DD-41BF-A5EB-CDD0B2F637B1}"/>
              </a:ext>
            </a:extLst>
          </p:cNvPr>
          <p:cNvSpPr/>
          <p:nvPr/>
        </p:nvSpPr>
        <p:spPr>
          <a:xfrm>
            <a:off x="1942146" y="5420802"/>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4" name="正方形/長方形 43">
            <a:extLst>
              <a:ext uri="{FF2B5EF4-FFF2-40B4-BE49-F238E27FC236}">
                <a16:creationId xmlns:a16="http://schemas.microsoft.com/office/drawing/2014/main" id="{5002AC36-DEF9-4FCF-9E39-CEB3B2B507C2}"/>
              </a:ext>
            </a:extLst>
          </p:cNvPr>
          <p:cNvSpPr/>
          <p:nvPr/>
        </p:nvSpPr>
        <p:spPr>
          <a:xfrm>
            <a:off x="1938130" y="6222930"/>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5" name="正方形/長方形 44">
            <a:extLst>
              <a:ext uri="{FF2B5EF4-FFF2-40B4-BE49-F238E27FC236}">
                <a16:creationId xmlns:a16="http://schemas.microsoft.com/office/drawing/2014/main" id="{1EBB9423-3B9C-4E2B-B33E-ECD4410242F2}"/>
              </a:ext>
            </a:extLst>
          </p:cNvPr>
          <p:cNvSpPr/>
          <p:nvPr/>
        </p:nvSpPr>
        <p:spPr>
          <a:xfrm>
            <a:off x="1934114" y="7133331"/>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6" name="正方形/長方形 45">
            <a:extLst>
              <a:ext uri="{FF2B5EF4-FFF2-40B4-BE49-F238E27FC236}">
                <a16:creationId xmlns:a16="http://schemas.microsoft.com/office/drawing/2014/main" id="{4D8C6AC7-D3BA-4725-B226-20E88D102CDB}"/>
              </a:ext>
            </a:extLst>
          </p:cNvPr>
          <p:cNvSpPr/>
          <p:nvPr/>
        </p:nvSpPr>
        <p:spPr>
          <a:xfrm>
            <a:off x="1930098" y="9138602"/>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Tree>
    <p:extLst>
      <p:ext uri="{BB962C8B-B14F-4D97-AF65-F5344CB8AC3E}">
        <p14:creationId xmlns:p14="http://schemas.microsoft.com/office/powerpoint/2010/main" val="1031387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5" name="正方形/長方形 81"/>
          <p:cNvSpPr/>
          <p:nvPr/>
        </p:nvSpPr>
        <p:spPr>
          <a:xfrm>
            <a:off x="137312" y="2354810"/>
            <a:ext cx="6608092" cy="7109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1236" name="グループ化 35"/>
          <p:cNvGrpSpPr/>
          <p:nvPr/>
        </p:nvGrpSpPr>
        <p:grpSpPr>
          <a:xfrm>
            <a:off x="127039" y="809094"/>
            <a:ext cx="6608092" cy="1425503"/>
            <a:chOff x="124955" y="1254625"/>
            <a:chExt cx="6608092" cy="915366"/>
          </a:xfrm>
        </p:grpSpPr>
        <p:sp>
          <p:nvSpPr>
            <p:cNvPr id="1237"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38"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39"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1240" name="テキスト ボックス 20"/>
            <p:cNvSpPr txBox="1"/>
            <p:nvPr/>
          </p:nvSpPr>
          <p:spPr>
            <a:xfrm>
              <a:off x="1453587" y="1409381"/>
              <a:ext cx="519011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1241" name="グループ化 5"/>
          <p:cNvGrpSpPr/>
          <p:nvPr/>
        </p:nvGrpSpPr>
        <p:grpSpPr>
          <a:xfrm>
            <a:off x="-206197" y="51078"/>
            <a:ext cx="7565642" cy="523220"/>
            <a:chOff x="-206197" y="51078"/>
            <a:chExt cx="7565642" cy="523220"/>
          </a:xfrm>
        </p:grpSpPr>
        <p:sp>
          <p:nvSpPr>
            <p:cNvPr id="1242"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124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244" name="グループ化 69"/>
          <p:cNvGrpSpPr/>
          <p:nvPr/>
        </p:nvGrpSpPr>
        <p:grpSpPr>
          <a:xfrm>
            <a:off x="297318" y="7329161"/>
            <a:ext cx="6387284" cy="2006595"/>
            <a:chOff x="290460" y="2339406"/>
            <a:chExt cx="6387284" cy="2006595"/>
          </a:xfrm>
        </p:grpSpPr>
        <p:sp>
          <p:nvSpPr>
            <p:cNvPr id="1245"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46"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⑦参加者の　把握・管理等</a:t>
              </a:r>
            </a:p>
          </p:txBody>
        </p:sp>
        <p:sp>
          <p:nvSpPr>
            <p:cNvPr id="1247" name="正方形/長方形 72"/>
            <p:cNvSpPr/>
            <p:nvPr/>
          </p:nvSpPr>
          <p:spPr>
            <a:xfrm>
              <a:off x="1904005" y="390239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48" name="テキスト ボックス 73"/>
            <p:cNvSpPr txBox="1"/>
            <p:nvPr/>
          </p:nvSpPr>
          <p:spPr>
            <a:xfrm>
              <a:off x="2361285" y="3826231"/>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時差入退場の実施や直行・直帰の呼びかけ等イベント前後の感染防止の注意喚起。</a:t>
              </a:r>
            </a:p>
          </p:txBody>
        </p:sp>
        <p:sp>
          <p:nvSpPr>
            <p:cNvPr id="1249" name="正方形/長方形 76"/>
            <p:cNvSpPr/>
            <p:nvPr/>
          </p:nvSpPr>
          <p:spPr>
            <a:xfrm>
              <a:off x="1892223" y="251783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0" name="正方形/長方形 77"/>
            <p:cNvSpPr/>
            <p:nvPr/>
          </p:nvSpPr>
          <p:spPr>
            <a:xfrm>
              <a:off x="1900610" y="314506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1" name="テキスト ボックス 80"/>
            <p:cNvSpPr txBox="1"/>
            <p:nvPr/>
          </p:nvSpPr>
          <p:spPr>
            <a:xfrm>
              <a:off x="2340280" y="2421752"/>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チケット購入時又は入場時の連絡先確認やアプリ等を活用した参加者の把握。</a:t>
              </a:r>
            </a:p>
          </p:txBody>
        </p:sp>
        <p:sp>
          <p:nvSpPr>
            <p:cNvPr id="1252" name="テキスト ボックス 83"/>
            <p:cNvSpPr txBox="1"/>
            <p:nvPr/>
          </p:nvSpPr>
          <p:spPr>
            <a:xfrm>
              <a:off x="2330100" y="3014944"/>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入場時の検温、有症状（発熱又は風邪等の症状）等を理由に入場できなかった際の払戻し措置等により、有症状者の入場を確実に防止。</a:t>
              </a:r>
            </a:p>
          </p:txBody>
        </p:sp>
      </p:grpSp>
      <p:grpSp>
        <p:nvGrpSpPr>
          <p:cNvPr id="1253" name="グループ化 44"/>
          <p:cNvGrpSpPr/>
          <p:nvPr/>
        </p:nvGrpSpPr>
        <p:grpSpPr>
          <a:xfrm>
            <a:off x="297318" y="2626122"/>
            <a:ext cx="6387284" cy="2422082"/>
            <a:chOff x="290460" y="2339406"/>
            <a:chExt cx="6387284" cy="2422082"/>
          </a:xfrm>
        </p:grpSpPr>
        <p:sp>
          <p:nvSpPr>
            <p:cNvPr id="1254" name="角丸四角形 45"/>
            <p:cNvSpPr/>
            <p:nvPr/>
          </p:nvSpPr>
          <p:spPr>
            <a:xfrm>
              <a:off x="1732166" y="2360158"/>
              <a:ext cx="4945578" cy="240133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5" name="角丸四角形 48"/>
            <p:cNvSpPr/>
            <p:nvPr/>
          </p:nvSpPr>
          <p:spPr>
            <a:xfrm>
              <a:off x="290460" y="2339406"/>
              <a:ext cx="1300216" cy="242208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⑤飲食の制限</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⇒該当なし</a:t>
              </a:r>
            </a:p>
          </p:txBody>
        </p:sp>
        <p:sp>
          <p:nvSpPr>
            <p:cNvPr id="1256" name="正方形/長方形 49"/>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7" name="テキスト ボックス 57"/>
            <p:cNvSpPr txBox="1"/>
            <p:nvPr/>
          </p:nvSpPr>
          <p:spPr>
            <a:xfrm>
              <a:off x="2357890" y="2488149"/>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飲食時の感染防止策（飲食店に求められる感染防止策等を踏まえた十分な対策）の徹底。</a:t>
              </a:r>
            </a:p>
          </p:txBody>
        </p:sp>
        <p:sp>
          <p:nvSpPr>
            <p:cNvPr id="1258" name="正方形/長方形 61"/>
            <p:cNvSpPr/>
            <p:nvPr/>
          </p:nvSpPr>
          <p:spPr>
            <a:xfrm>
              <a:off x="1894170" y="2947633"/>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9" name="正方形/長方形 62"/>
            <p:cNvSpPr/>
            <p:nvPr/>
          </p:nvSpPr>
          <p:spPr>
            <a:xfrm>
              <a:off x="1900610" y="3493129"/>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0" name="テキスト ボックス 66"/>
            <p:cNvSpPr txBox="1"/>
            <p:nvPr/>
          </p:nvSpPr>
          <p:spPr>
            <a:xfrm>
              <a:off x="2373642" y="3299520"/>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長時間マスクを外す飲食は、隣席への飛沫感染のリスクを高めるため、可能な限り、飲食専用エリア以外（例：観客席等）は自粛。</a:t>
              </a:r>
            </a:p>
          </p:txBody>
        </p:sp>
        <p:sp>
          <p:nvSpPr>
            <p:cNvPr id="1261" name="テキスト ボックス 68"/>
            <p:cNvSpPr txBox="1"/>
            <p:nvPr/>
          </p:nvSpPr>
          <p:spPr>
            <a:xfrm>
              <a:off x="2357890" y="2978666"/>
              <a:ext cx="4281536" cy="307777"/>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飲食中以外のマスク着用の推奨。</a:t>
              </a:r>
            </a:p>
          </p:txBody>
        </p:sp>
        <p:sp>
          <p:nvSpPr>
            <p:cNvPr id="1262" name="正方形/長方形 75"/>
            <p:cNvSpPr/>
            <p:nvPr/>
          </p:nvSpPr>
          <p:spPr>
            <a:xfrm>
              <a:off x="1892223" y="415504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3" name="テキスト ボックス 78"/>
            <p:cNvSpPr txBox="1"/>
            <p:nvPr/>
          </p:nvSpPr>
          <p:spPr>
            <a:xfrm>
              <a:off x="2373642" y="3978804"/>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自治体等の要請に従った飲食・酒類提供の可否判断（提供する場合には飲酒に伴う大声等を防ぐ対策を検討。）。</a:t>
              </a:r>
            </a:p>
          </p:txBody>
        </p:sp>
      </p:grpSp>
      <p:grpSp>
        <p:nvGrpSpPr>
          <p:cNvPr id="1264" name="グループ化 93"/>
          <p:cNvGrpSpPr/>
          <p:nvPr/>
        </p:nvGrpSpPr>
        <p:grpSpPr>
          <a:xfrm>
            <a:off x="273399" y="5123911"/>
            <a:ext cx="6411203" cy="2154038"/>
            <a:chOff x="290460" y="2313174"/>
            <a:chExt cx="6411203" cy="2154038"/>
          </a:xfrm>
        </p:grpSpPr>
        <p:sp>
          <p:nvSpPr>
            <p:cNvPr id="1265" name="角丸四角形 94"/>
            <p:cNvSpPr/>
            <p:nvPr/>
          </p:nvSpPr>
          <p:spPr>
            <a:xfrm>
              <a:off x="1756085" y="2313174"/>
              <a:ext cx="4945578" cy="213974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6" name="角丸四角形 95"/>
            <p:cNvSpPr/>
            <p:nvPr/>
          </p:nvSpPr>
          <p:spPr>
            <a:xfrm>
              <a:off x="290460" y="2313174"/>
              <a:ext cx="1300216" cy="2130298"/>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⑥出演者等の感染対策</a:t>
              </a:r>
            </a:p>
          </p:txBody>
        </p:sp>
        <p:sp>
          <p:nvSpPr>
            <p:cNvPr id="1267" name="正方形/長方形 96"/>
            <p:cNvSpPr/>
            <p:nvPr/>
          </p:nvSpPr>
          <p:spPr>
            <a:xfrm>
              <a:off x="1898062" y="257538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8" name="テキスト ボックス 97"/>
            <p:cNvSpPr txBox="1"/>
            <p:nvPr/>
          </p:nvSpPr>
          <p:spPr>
            <a:xfrm>
              <a:off x="2354019" y="2379836"/>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有症状者（発熱又は風邪等の症状を呈する者）は出演・練習を控えるなど日常から出演者やスタッフ等の健康管理を徹底する。</a:t>
              </a:r>
            </a:p>
          </p:txBody>
        </p:sp>
        <p:sp>
          <p:nvSpPr>
            <p:cNvPr id="1269" name="正方形/長方形 98"/>
            <p:cNvSpPr/>
            <p:nvPr/>
          </p:nvSpPr>
          <p:spPr>
            <a:xfrm>
              <a:off x="1891622" y="322215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70" name="正方形/長方形 99"/>
            <p:cNvSpPr/>
            <p:nvPr/>
          </p:nvSpPr>
          <p:spPr>
            <a:xfrm>
              <a:off x="1898062" y="3870429"/>
              <a:ext cx="288000" cy="28848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71" name="テキスト ボックス 100"/>
            <p:cNvSpPr txBox="1"/>
            <p:nvPr/>
          </p:nvSpPr>
          <p:spPr>
            <a:xfrm>
              <a:off x="2337732" y="3062049"/>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練習時等、イベント開催前も含め、声を発出する出演者やスタッフ等の関係者間での感染リスクに対処する。</a:t>
              </a:r>
            </a:p>
          </p:txBody>
        </p:sp>
        <p:sp>
          <p:nvSpPr>
            <p:cNvPr id="1272" name="テキスト ボックス 101"/>
            <p:cNvSpPr txBox="1"/>
            <p:nvPr/>
          </p:nvSpPr>
          <p:spPr>
            <a:xfrm>
              <a:off x="2337732" y="374906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出演者やスタッフ等と観客がイベント前後・休憩時間等に接触しないよう確実な措置を講じる（誘導スタッフ等必要な場合を除く。）。</a:t>
              </a:r>
            </a:p>
          </p:txBody>
        </p:sp>
      </p:grpSp>
      <p:sp>
        <p:nvSpPr>
          <p:cNvPr id="1273" name="テキスト ボックス 102"/>
          <p:cNvSpPr txBox="1"/>
          <p:nvPr/>
        </p:nvSpPr>
        <p:spPr>
          <a:xfrm>
            <a:off x="6308737"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３</a:t>
            </a:r>
            <a:endParaRPr kumimoji="1" lang="en-US" altLang="ja-JP" sz="1600" b="1" dirty="0">
              <a:latin typeface="メイリオ" panose="020B0604030504040204" pitchFamily="50" charset="-128"/>
              <a:ea typeface="メイリオ" panose="020B0604030504040204" pitchFamily="50" charset="-128"/>
            </a:endParaRPr>
          </a:p>
        </p:txBody>
      </p:sp>
      <p:sp>
        <p:nvSpPr>
          <p:cNvPr id="1274" name="テキスト ボックス 4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275" name="テキスト ボックス 42"/>
          <p:cNvSpPr txBox="1"/>
          <p:nvPr/>
        </p:nvSpPr>
        <p:spPr>
          <a:xfrm>
            <a:off x="151128" y="9478145"/>
            <a:ext cx="6467366" cy="502702"/>
          </a:xfrm>
          <a:prstGeom prst="rect">
            <a:avLst/>
          </a:prstGeom>
          <a:noFill/>
          <a:ln>
            <a:noFill/>
          </a:ln>
        </p:spPr>
        <p:txBody>
          <a:bodyPr wrap="square" rtlCol="0" anchor="ctr">
            <a:spAutoFit/>
          </a:bodyPr>
          <a:lstStyle/>
          <a:p>
            <a:pPr>
              <a:lnSpc>
                <a:spcPts val="1600"/>
              </a:lnSpc>
            </a:pPr>
            <a:r>
              <a:rPr kumimoji="1" lang="ja-JP" altLang="en-US" sz="1400" b="1" dirty="0">
                <a:latin typeface="メイリオ" panose="020B0604030504040204" pitchFamily="50" charset="-128"/>
                <a:ea typeface="メイリオ" panose="020B0604030504040204" pitchFamily="50" charset="-128"/>
              </a:rPr>
              <a:t>上記に加え、各業界が定める業種別ガイドライン（該当する業種において策定されている場合）を遵守すること。</a:t>
            </a:r>
            <a:endParaRPr kumimoji="1" lang="en-US" altLang="ja-JP" sz="1400" b="1" dirty="0">
              <a:latin typeface="メイリオ" panose="020B0604030504040204" pitchFamily="50" charset="-128"/>
              <a:ea typeface="メイリオ" panose="020B0604030504040204" pitchFamily="50" charset="-128"/>
            </a:endParaRPr>
          </a:p>
        </p:txBody>
      </p:sp>
      <p:cxnSp>
        <p:nvCxnSpPr>
          <p:cNvPr id="3" name="直線コネクタ 2">
            <a:extLst>
              <a:ext uri="{FF2B5EF4-FFF2-40B4-BE49-F238E27FC236}">
                <a16:creationId xmlns:a16="http://schemas.microsoft.com/office/drawing/2014/main" id="{52EF7267-F9AF-4F7B-A725-31FB9FD0AA2F}"/>
              </a:ext>
            </a:extLst>
          </p:cNvPr>
          <p:cNvCxnSpPr/>
          <p:nvPr/>
        </p:nvCxnSpPr>
        <p:spPr>
          <a:xfrm flipH="1">
            <a:off x="1881001" y="2774865"/>
            <a:ext cx="4721206" cy="217813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正方形/長方形 43">
            <a:extLst>
              <a:ext uri="{FF2B5EF4-FFF2-40B4-BE49-F238E27FC236}">
                <a16:creationId xmlns:a16="http://schemas.microsoft.com/office/drawing/2014/main" id="{20DA259B-8B6D-4C9C-A5DD-5B4781FBDB4D}"/>
              </a:ext>
            </a:extLst>
          </p:cNvPr>
          <p:cNvSpPr/>
          <p:nvPr/>
        </p:nvSpPr>
        <p:spPr>
          <a:xfrm>
            <a:off x="1902034" y="5392738"/>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5" name="正方形/長方形 44">
            <a:extLst>
              <a:ext uri="{FF2B5EF4-FFF2-40B4-BE49-F238E27FC236}">
                <a16:creationId xmlns:a16="http://schemas.microsoft.com/office/drawing/2014/main" id="{353B99D2-1739-443B-BCB9-DEDCAA6045CF}"/>
              </a:ext>
            </a:extLst>
          </p:cNvPr>
          <p:cNvSpPr/>
          <p:nvPr/>
        </p:nvSpPr>
        <p:spPr>
          <a:xfrm>
            <a:off x="1898018" y="6026412"/>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6" name="正方形/長方形 45">
            <a:extLst>
              <a:ext uri="{FF2B5EF4-FFF2-40B4-BE49-F238E27FC236}">
                <a16:creationId xmlns:a16="http://schemas.microsoft.com/office/drawing/2014/main" id="{37F247CA-3AB5-4AE9-9FF6-FA7E2B6EDD92}"/>
              </a:ext>
            </a:extLst>
          </p:cNvPr>
          <p:cNvSpPr/>
          <p:nvPr/>
        </p:nvSpPr>
        <p:spPr>
          <a:xfrm>
            <a:off x="1906034" y="6684129"/>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7" name="正方形/長方形 46">
            <a:extLst>
              <a:ext uri="{FF2B5EF4-FFF2-40B4-BE49-F238E27FC236}">
                <a16:creationId xmlns:a16="http://schemas.microsoft.com/office/drawing/2014/main" id="{A714FD45-A6E0-4E00-8F1E-A948DE66BE4E}"/>
              </a:ext>
            </a:extLst>
          </p:cNvPr>
          <p:cNvSpPr/>
          <p:nvPr/>
        </p:nvSpPr>
        <p:spPr>
          <a:xfrm>
            <a:off x="1914050" y="7510300"/>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8" name="正方形/長方形 47">
            <a:extLst>
              <a:ext uri="{FF2B5EF4-FFF2-40B4-BE49-F238E27FC236}">
                <a16:creationId xmlns:a16="http://schemas.microsoft.com/office/drawing/2014/main" id="{CE752808-4F42-4CD2-801C-E317B030EC2C}"/>
              </a:ext>
            </a:extLst>
          </p:cNvPr>
          <p:cNvSpPr/>
          <p:nvPr/>
        </p:nvSpPr>
        <p:spPr>
          <a:xfrm>
            <a:off x="1934098" y="8131938"/>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9" name="正方形/長方形 48">
            <a:extLst>
              <a:ext uri="{FF2B5EF4-FFF2-40B4-BE49-F238E27FC236}">
                <a16:creationId xmlns:a16="http://schemas.microsoft.com/office/drawing/2014/main" id="{49EA89C2-BCBF-4723-8BBF-184447FAC87C}"/>
              </a:ext>
            </a:extLst>
          </p:cNvPr>
          <p:cNvSpPr/>
          <p:nvPr/>
        </p:nvSpPr>
        <p:spPr>
          <a:xfrm>
            <a:off x="1942118" y="8885924"/>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Tree>
    <p:extLst>
      <p:ext uri="{BB962C8B-B14F-4D97-AF65-F5344CB8AC3E}">
        <p14:creationId xmlns:p14="http://schemas.microsoft.com/office/powerpoint/2010/main" val="74640290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3990</TotalTime>
  <Words>1036</Words>
  <Application>Microsoft Office PowerPoint</Application>
  <PresentationFormat>A4 210 x 297 mm</PresentationFormat>
  <Paragraphs>110</Paragraphs>
  <Slides>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kochijohaku@outlook.jp</cp:lastModifiedBy>
  <cp:revision>589</cp:revision>
  <cp:lastPrinted>2022-01-01T04:11:32Z</cp:lastPrinted>
  <dcterms:created xsi:type="dcterms:W3CDTF">2021-06-21T06:44:25Z</dcterms:created>
  <dcterms:modified xsi:type="dcterms:W3CDTF">2022-07-06T00:26:49Z</dcterms:modified>
</cp:coreProperties>
</file>