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p:restoredTop sz="96548" autoAdjust="0"/>
  </p:normalViewPr>
  <p:slideViewPr>
    <p:cSldViewPr snapToGrid="0">
      <p:cViewPr varScale="1">
        <p:scale>
          <a:sx n="46" d="100"/>
          <a:sy n="46" d="100"/>
        </p:scale>
        <p:origin x="2412"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2022/7/6</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2022/7/6</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37968"/>
            <a:ext cx="6585555" cy="708385"/>
            <a:chOff x="205684" y="2036963"/>
            <a:chExt cx="6585555" cy="894490"/>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1119" name="角丸四角形 49"/>
            <p:cNvSpPr/>
            <p:nvPr/>
          </p:nvSpPr>
          <p:spPr>
            <a:xfrm>
              <a:off x="1670303" y="2036963"/>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21" name="テキスト ボックス 58"/>
            <p:cNvSpPr txBox="1"/>
            <p:nvPr/>
          </p:nvSpPr>
          <p:spPr>
            <a:xfrm>
              <a:off x="1842528" y="2309486"/>
              <a:ext cx="4948711" cy="375680"/>
            </a:xfrm>
            <a:prstGeom prst="rect">
              <a:avLst/>
            </a:prstGeom>
            <a:noFill/>
            <a:ln>
              <a:noFill/>
            </a:ln>
          </p:spPr>
          <p:txBody>
            <a:bodyPr wrap="square" rtlCol="0" anchor="ctr" anchorCtr="0">
              <a:spAutoFit/>
            </a:bodyPr>
            <a:lstStyle/>
            <a:p>
              <a:pPr>
                <a:lnSpc>
                  <a:spcPts val="1600"/>
                </a:lnSpc>
              </a:pPr>
              <a:r>
                <a:rPr kumimoji="1" lang="ja-JP" altLang="en-US" sz="1600" dirty="0">
                  <a:latin typeface="+mn-ea"/>
                </a:rPr>
                <a:t>令和</a:t>
              </a:r>
              <a:r>
                <a:rPr kumimoji="1" lang="ja-JP" altLang="en-US" sz="1600" smtClean="0">
                  <a:latin typeface="+mn-ea"/>
                </a:rPr>
                <a:t>４年</a:t>
              </a:r>
              <a:r>
                <a:rPr kumimoji="1" lang="ja-JP" altLang="en-US" sz="1600" smtClean="0">
                  <a:latin typeface="+mn-ea"/>
                </a:rPr>
                <a:t>８月２０日（土）</a:t>
              </a:r>
              <a:r>
                <a:rPr kumimoji="1" lang="ja-JP" altLang="en-US" sz="1600" dirty="0">
                  <a:latin typeface="+mn-ea"/>
                </a:rPr>
                <a:t>１０：３０～１１：００</a:t>
              </a:r>
              <a:endParaRPr kumimoji="1" lang="en-US" altLang="ja-JP" sz="1600" dirty="0">
                <a:latin typeface="+mn-ea"/>
              </a:endParaRPr>
            </a:p>
          </p:txBody>
        </p:sp>
      </p:grpSp>
      <p:grpSp>
        <p:nvGrpSpPr>
          <p:cNvPr id="1130" name="グループ化 109"/>
          <p:cNvGrpSpPr/>
          <p:nvPr/>
        </p:nvGrpSpPr>
        <p:grpSpPr>
          <a:xfrm>
            <a:off x="180208" y="2014737"/>
            <a:ext cx="6458043" cy="783833"/>
            <a:chOff x="185556" y="3407741"/>
            <a:chExt cx="6458043" cy="888088"/>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32" name="角丸四角形 114"/>
            <p:cNvSpPr/>
            <p:nvPr/>
          </p:nvSpPr>
          <p:spPr>
            <a:xfrm>
              <a:off x="1658081" y="3410725"/>
              <a:ext cx="4985518" cy="88510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同上</a:t>
              </a:r>
            </a:p>
          </p:txBody>
        </p:sp>
      </p:grpSp>
      <p:grpSp>
        <p:nvGrpSpPr>
          <p:cNvPr id="1142" name="グループ化 124"/>
          <p:cNvGrpSpPr/>
          <p:nvPr/>
        </p:nvGrpSpPr>
        <p:grpSpPr>
          <a:xfrm>
            <a:off x="166000" y="5549224"/>
            <a:ext cx="6440159" cy="479641"/>
            <a:chOff x="205683" y="9242148"/>
            <a:chExt cx="6440159" cy="559771"/>
          </a:xfrm>
        </p:grpSpPr>
        <p:grpSp>
          <p:nvGrpSpPr>
            <p:cNvPr id="1143" name="グループ化 125"/>
            <p:cNvGrpSpPr/>
            <p:nvPr/>
          </p:nvGrpSpPr>
          <p:grpSpPr>
            <a:xfrm>
              <a:off x="205683" y="9242148"/>
              <a:ext cx="6440159" cy="559771"/>
              <a:chOff x="185556" y="3399045"/>
              <a:chExt cx="6440159"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400" dirty="0">
                  <a:solidFill>
                    <a:schemeClr val="tx1"/>
                  </a:solidFill>
                </a:endParaRPr>
              </a:p>
              <a:p>
                <a:r>
                  <a:rPr kumimoji="1" lang="ja-JP" altLang="en-US" sz="1400" dirty="0">
                    <a:solidFill>
                      <a:schemeClr val="tx1"/>
                    </a:solidFill>
                  </a:rPr>
                  <a:t>　</a:t>
                </a:r>
                <a:r>
                  <a:rPr kumimoji="1" lang="en-US" altLang="ja-JP" sz="1600" dirty="0">
                    <a:solidFill>
                      <a:schemeClr val="tx1"/>
                    </a:solidFill>
                  </a:rPr>
                  <a:t>088-871-1600</a:t>
                </a:r>
                <a:endParaRPr kumimoji="1" lang="ja-JP" altLang="en-US" sz="1600" dirty="0">
                  <a:solidFill>
                    <a:schemeClr val="tx1"/>
                  </a:solidFill>
                </a:endParaRPr>
              </a:p>
            </p:txBody>
          </p:sp>
          <p:sp>
            <p:nvSpPr>
              <p:cNvPr id="1146" name="角丸四角形 87"/>
              <p:cNvSpPr/>
              <p:nvPr/>
            </p:nvSpPr>
            <p:spPr>
              <a:xfrm>
                <a:off x="3933911"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152" name="グループ化 83"/>
          <p:cNvGrpSpPr/>
          <p:nvPr/>
        </p:nvGrpSpPr>
        <p:grpSpPr>
          <a:xfrm>
            <a:off x="200868" y="8398361"/>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講師マスク着用の上、マイク使用</a:t>
              </a:r>
            </a:p>
          </p:txBody>
        </p:sp>
      </p:grpSp>
      <p:grpSp>
        <p:nvGrpSpPr>
          <p:cNvPr id="1157" name="グループ化 141"/>
          <p:cNvGrpSpPr/>
          <p:nvPr/>
        </p:nvGrpSpPr>
        <p:grpSpPr>
          <a:xfrm>
            <a:off x="172600" y="1558388"/>
            <a:ext cx="6458043" cy="409533"/>
            <a:chOff x="185556" y="3407740"/>
            <a:chExt cx="6458043"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159"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企画展関連行事　スライドレクチャー</a:t>
              </a:r>
            </a:p>
          </p:txBody>
        </p:sp>
      </p:gr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r>
                <a:rPr kumimoji="1" lang="ja-JP" altLang="en-US" sz="1350" dirty="0"/>
                <a:t>高知城歴史博物館</a:t>
              </a:r>
            </a:p>
          </p:txBody>
        </p:sp>
      </p:grpSp>
      <p:grpSp>
        <p:nvGrpSpPr>
          <p:cNvPr id="1165" name="グループ化 150"/>
          <p:cNvGrpSpPr/>
          <p:nvPr/>
        </p:nvGrpSpPr>
        <p:grpSpPr>
          <a:xfrm>
            <a:off x="172600" y="4040571"/>
            <a:ext cx="6458043" cy="418152"/>
            <a:chOff x="185556" y="3407739"/>
            <a:chExt cx="6458043" cy="579527"/>
          </a:xfrm>
        </p:grpSpPr>
        <p:sp>
          <p:nvSpPr>
            <p:cNvPr id="1166" name="角丸四角形 151"/>
            <p:cNvSpPr/>
            <p:nvPr/>
          </p:nvSpPr>
          <p:spPr>
            <a:xfrm>
              <a:off x="185556" y="3407739"/>
              <a:ext cx="1355487" cy="579527"/>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高知市追手筋２－７－５</a:t>
              </a:r>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350" dirty="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cxnSpLocks/>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40</a:t>
                </a:r>
                <a:endParaRPr kumimoji="1" lang="ja-JP" altLang="en-US" sz="1600" dirty="0">
                  <a:solidFill>
                    <a:schemeClr val="tx1"/>
                  </a:solidFill>
                </a:endParaRPr>
              </a:p>
            </p:txBody>
          </p:sp>
        </p:grpSp>
        <p:sp>
          <p:nvSpPr>
            <p:cNvPr id="1188" name="テキスト ボックス 173"/>
            <p:cNvSpPr txBox="1"/>
            <p:nvPr/>
          </p:nvSpPr>
          <p:spPr>
            <a:xfrm>
              <a:off x="2971481" y="7346775"/>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30</a:t>
                </a:r>
                <a:r>
                  <a:rPr kumimoji="1" lang="ja-JP" altLang="en-US" sz="1600" dirty="0">
                    <a:solidFill>
                      <a:schemeClr val="tx1"/>
                    </a:solidFill>
                  </a:rPr>
                  <a:t>　　　　（先着順、要観覧券）</a:t>
                </a:r>
              </a:p>
            </p:txBody>
          </p:sp>
        </p:grpSp>
        <p:sp>
          <p:nvSpPr>
            <p:cNvPr id="1193" name="テキスト ボックス 174"/>
            <p:cNvSpPr txBox="1"/>
            <p:nvPr/>
          </p:nvSpPr>
          <p:spPr>
            <a:xfrm>
              <a:off x="2960350" y="7777170"/>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3" name="正方形/長方形 2">
            <a:extLst>
              <a:ext uri="{FF2B5EF4-FFF2-40B4-BE49-F238E27FC236}">
                <a16:creationId xmlns:a16="http://schemas.microsoft.com/office/drawing/2014/main" id="{883740E9-C608-40AD-92DC-EA16E0D46CF6}"/>
              </a:ext>
            </a:extLst>
          </p:cNvPr>
          <p:cNvSpPr/>
          <p:nvPr/>
        </p:nvSpPr>
        <p:spPr>
          <a:xfrm>
            <a:off x="1834078" y="6211905"/>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2" name="テキスト ボックス 1"/>
          <p:cNvSpPr txBox="1"/>
          <p:nvPr/>
        </p:nvSpPr>
        <p:spPr>
          <a:xfrm>
            <a:off x="1834077" y="2226460"/>
            <a:ext cx="4536000" cy="338554"/>
          </a:xfrm>
          <a:prstGeom prst="rect">
            <a:avLst/>
          </a:prstGeom>
          <a:noFill/>
        </p:spPr>
        <p:txBody>
          <a:bodyPr wrap="square" rtlCol="0">
            <a:spAutoFit/>
          </a:bodyPr>
          <a:lstStyle/>
          <a:p>
            <a:r>
              <a:rPr kumimoji="1" lang="ja-JP" altLang="en-US" sz="1600" dirty="0"/>
              <a:t>講師　当館学芸員</a:t>
            </a:r>
            <a:endParaRPr kumimoji="1" lang="en-US" altLang="ja-JP" sz="1600" dirty="0"/>
          </a:p>
        </p:txBody>
      </p:sp>
      <p:sp>
        <p:nvSpPr>
          <p:cNvPr id="4" name="テキスト ボックス 3">
            <a:extLst>
              <a:ext uri="{FF2B5EF4-FFF2-40B4-BE49-F238E27FC236}">
                <a16:creationId xmlns:a16="http://schemas.microsoft.com/office/drawing/2014/main" id="{1C3A5087-7766-451B-A581-EBCE9CF3020A}"/>
              </a:ext>
            </a:extLst>
          </p:cNvPr>
          <p:cNvSpPr txBox="1"/>
          <p:nvPr/>
        </p:nvSpPr>
        <p:spPr>
          <a:xfrm>
            <a:off x="8289758" y="5495459"/>
            <a:ext cx="184731" cy="369332"/>
          </a:xfrm>
          <a:prstGeom prst="rect">
            <a:avLst/>
          </a:prstGeom>
          <a:noFill/>
        </p:spPr>
        <p:txBody>
          <a:bodyPr wrap="none" rtlCol="0">
            <a:spAutoFit/>
          </a:bodyPr>
          <a:lstStyle/>
          <a:p>
            <a:endParaRPr kumimoji="1" lang="ja-JP" altLang="en-US" b="1" dirty="0"/>
          </a:p>
        </p:txBody>
      </p:sp>
      <p:sp>
        <p:nvSpPr>
          <p:cNvPr id="79" name="テキスト ボックス 78">
            <a:extLst>
              <a:ext uri="{FF2B5EF4-FFF2-40B4-BE49-F238E27FC236}">
                <a16:creationId xmlns:a16="http://schemas.microsoft.com/office/drawing/2014/main" id="{489D8C2E-ACE6-4C7F-942A-A9EC9B4D8860}"/>
              </a:ext>
            </a:extLst>
          </p:cNvPr>
          <p:cNvSpPr txBox="1"/>
          <p:nvPr/>
        </p:nvSpPr>
        <p:spPr>
          <a:xfrm>
            <a:off x="3907754" y="6215899"/>
            <a:ext cx="1140710" cy="369332"/>
          </a:xfrm>
          <a:prstGeom prst="rect">
            <a:avLst/>
          </a:prstGeom>
          <a:noFill/>
        </p:spPr>
        <p:txBody>
          <a:bodyPr wrap="square">
            <a:spAutoFit/>
          </a:bodyPr>
          <a:lstStyle/>
          <a:p>
            <a:r>
              <a:rPr kumimoji="1" lang="ja-JP" altLang="en-US" b="1" dirty="0"/>
              <a:t>レ</a:t>
            </a: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④来場者間の密集回避⇒参加人数を収容率の</a:t>
              </a:r>
              <a:r>
                <a:rPr kumimoji="1" lang="en-US" altLang="ja-JP" sz="1600" b="1" dirty="0">
                  <a:solidFill>
                    <a:schemeClr val="tx1"/>
                  </a:solidFill>
                  <a:latin typeface="メイリオ" panose="020B0604030504040204" pitchFamily="50" charset="-128"/>
                  <a:ea typeface="メイリオ" panose="020B0604030504040204" pitchFamily="50" charset="-128"/>
                </a:rPr>
                <a:t>50</a:t>
              </a:r>
              <a:r>
                <a:rPr kumimoji="1" lang="ja-JP" altLang="en-US" sz="1600" b="1" dirty="0">
                  <a:solidFill>
                    <a:schemeClr val="tx1"/>
                  </a:solidFill>
                  <a:latin typeface="メイリオ" panose="020B0604030504040204" pitchFamily="50" charset="-128"/>
                  <a:ea typeface="メイリオ" panose="020B0604030504040204" pitchFamily="50" charset="-128"/>
                </a:rPr>
                <a:t>％以内に制限して実施</a:t>
              </a: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1" name="正方形/長方形 40">
            <a:extLst>
              <a:ext uri="{FF2B5EF4-FFF2-40B4-BE49-F238E27FC236}">
                <a16:creationId xmlns:a16="http://schemas.microsoft.com/office/drawing/2014/main" id="{B9E7EF7F-E4A3-4C30-94F0-D1FCA81DC025}"/>
              </a:ext>
            </a:extLst>
          </p:cNvPr>
          <p:cNvSpPr/>
          <p:nvPr/>
        </p:nvSpPr>
        <p:spPr>
          <a:xfrm>
            <a:off x="1934130" y="3571943"/>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cxnSp>
        <p:nvCxnSpPr>
          <p:cNvPr id="3" name="直線コネクタ 2"/>
          <p:cNvCxnSpPr/>
          <p:nvPr/>
        </p:nvCxnSpPr>
        <p:spPr>
          <a:xfrm flipV="1">
            <a:off x="1922098" y="8010272"/>
            <a:ext cx="4549040" cy="894446"/>
          </a:xfrm>
          <a:prstGeom prst="line">
            <a:avLst/>
          </a:prstGeom>
          <a:ln w="38100"/>
        </p:spPr>
        <p:style>
          <a:lnRef idx="1">
            <a:schemeClr val="dk1"/>
          </a:lnRef>
          <a:fillRef idx="0">
            <a:schemeClr val="dk1"/>
          </a:fillRef>
          <a:effectRef idx="0">
            <a:schemeClr val="dk1"/>
          </a:effectRef>
          <a:fontRef idx="minor">
            <a:schemeClr val="tx1"/>
          </a:fontRef>
        </p:style>
      </p:cxnSp>
      <p:sp>
        <p:nvSpPr>
          <p:cNvPr id="43" name="正方形/長方形 42">
            <a:extLst>
              <a:ext uri="{FF2B5EF4-FFF2-40B4-BE49-F238E27FC236}">
                <a16:creationId xmlns:a16="http://schemas.microsoft.com/office/drawing/2014/main" id="{90CE1ED2-67DD-41BF-A5EB-CDD0B2F637B1}"/>
              </a:ext>
            </a:extLst>
          </p:cNvPr>
          <p:cNvSpPr/>
          <p:nvPr/>
        </p:nvSpPr>
        <p:spPr>
          <a:xfrm>
            <a:off x="1942146" y="54208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4" name="正方形/長方形 43">
            <a:extLst>
              <a:ext uri="{FF2B5EF4-FFF2-40B4-BE49-F238E27FC236}">
                <a16:creationId xmlns:a16="http://schemas.microsoft.com/office/drawing/2014/main" id="{5002AC36-DEF9-4FCF-9E39-CEB3B2B507C2}"/>
              </a:ext>
            </a:extLst>
          </p:cNvPr>
          <p:cNvSpPr/>
          <p:nvPr/>
        </p:nvSpPr>
        <p:spPr>
          <a:xfrm>
            <a:off x="1938130" y="622293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1EBB9423-3B9C-4E2B-B33E-ECD4410242F2}"/>
              </a:ext>
            </a:extLst>
          </p:cNvPr>
          <p:cNvSpPr/>
          <p:nvPr/>
        </p:nvSpPr>
        <p:spPr>
          <a:xfrm>
            <a:off x="1934114" y="7133331"/>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4D8C6AC7-D3BA-4725-B226-20E88D102CDB}"/>
              </a:ext>
            </a:extLst>
          </p:cNvPr>
          <p:cNvSpPr/>
          <p:nvPr/>
        </p:nvSpPr>
        <p:spPr>
          <a:xfrm>
            <a:off x="1930098" y="91386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⇒該当なし</a:t>
              </a: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52EF7267-F9AF-4F7B-A725-31FB9FD0AA2F}"/>
              </a:ext>
            </a:extLst>
          </p:cNvPr>
          <p:cNvCxnSpPr/>
          <p:nvPr/>
        </p:nvCxnSpPr>
        <p:spPr>
          <a:xfrm flipH="1">
            <a:off x="1881001" y="2774865"/>
            <a:ext cx="4721206" cy="21781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20DA259B-8B6D-4C9C-A5DD-5B4781FBDB4D}"/>
              </a:ext>
            </a:extLst>
          </p:cNvPr>
          <p:cNvSpPr/>
          <p:nvPr/>
        </p:nvSpPr>
        <p:spPr>
          <a:xfrm>
            <a:off x="1902034" y="53927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353B99D2-1739-443B-BCB9-DEDCAA6045CF}"/>
              </a:ext>
            </a:extLst>
          </p:cNvPr>
          <p:cNvSpPr/>
          <p:nvPr/>
        </p:nvSpPr>
        <p:spPr>
          <a:xfrm>
            <a:off x="1898018" y="602641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37F247CA-3AB5-4AE9-9FF6-FA7E2B6EDD92}"/>
              </a:ext>
            </a:extLst>
          </p:cNvPr>
          <p:cNvSpPr/>
          <p:nvPr/>
        </p:nvSpPr>
        <p:spPr>
          <a:xfrm>
            <a:off x="1906034" y="6684129"/>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7" name="正方形/長方形 46">
            <a:extLst>
              <a:ext uri="{FF2B5EF4-FFF2-40B4-BE49-F238E27FC236}">
                <a16:creationId xmlns:a16="http://schemas.microsoft.com/office/drawing/2014/main" id="{A714FD45-A6E0-4E00-8F1E-A948DE66BE4E}"/>
              </a:ext>
            </a:extLst>
          </p:cNvPr>
          <p:cNvSpPr/>
          <p:nvPr/>
        </p:nvSpPr>
        <p:spPr>
          <a:xfrm>
            <a:off x="1914050" y="751030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8" name="正方形/長方形 47">
            <a:extLst>
              <a:ext uri="{FF2B5EF4-FFF2-40B4-BE49-F238E27FC236}">
                <a16:creationId xmlns:a16="http://schemas.microsoft.com/office/drawing/2014/main" id="{CE752808-4F42-4CD2-801C-E317B030EC2C}"/>
              </a:ext>
            </a:extLst>
          </p:cNvPr>
          <p:cNvSpPr/>
          <p:nvPr/>
        </p:nvSpPr>
        <p:spPr>
          <a:xfrm>
            <a:off x="1934098" y="81319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9" name="正方形/長方形 48">
            <a:extLst>
              <a:ext uri="{FF2B5EF4-FFF2-40B4-BE49-F238E27FC236}">
                <a16:creationId xmlns:a16="http://schemas.microsoft.com/office/drawing/2014/main" id="{49EA89C2-BCBF-4723-8BBF-184447FAC87C}"/>
              </a:ext>
            </a:extLst>
          </p:cNvPr>
          <p:cNvSpPr/>
          <p:nvPr/>
        </p:nvSpPr>
        <p:spPr>
          <a:xfrm>
            <a:off x="1942118" y="8885924"/>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3990</TotalTime>
  <Words>1027</Words>
  <Application>Microsoft Office PowerPoint</Application>
  <PresentationFormat>A4 210 x 297 mm</PresentationFormat>
  <Paragraphs>111</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kochijohaku@outlook.jp</cp:lastModifiedBy>
  <cp:revision>593</cp:revision>
  <cp:lastPrinted>2022-01-01T04:11:32Z</cp:lastPrinted>
  <dcterms:created xsi:type="dcterms:W3CDTF">2021-06-21T06:44:25Z</dcterms:created>
  <dcterms:modified xsi:type="dcterms:W3CDTF">2022-07-06T00:23:37Z</dcterms:modified>
</cp:coreProperties>
</file>